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6" r:id="rId3"/>
    <p:sldId id="275" r:id="rId4"/>
    <p:sldId id="258" r:id="rId5"/>
    <p:sldId id="259" r:id="rId6"/>
    <p:sldId id="260" r:id="rId7"/>
    <p:sldId id="261" r:id="rId8"/>
    <p:sldId id="262" r:id="rId9"/>
    <p:sldId id="277" r:id="rId10"/>
    <p:sldId id="271" r:id="rId11"/>
    <p:sldId id="272" r:id="rId12"/>
    <p:sldId id="273" r:id="rId13"/>
    <p:sldId id="27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72" d="100"/>
          <a:sy n="72" d="100"/>
        </p:scale>
        <p:origin x="40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53848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3350"/>
            <a:ext cx="53848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5417D-A539-4A7F-9BC7-3C8A7E739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881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53848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84CD6-6F80-4B9C-8759-CC41F727A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16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  <p:sldLayoutId id="2147483669" r:id="rId18"/>
    <p:sldLayoutId id="2147483670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Triangle congruence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Identifying types and proofs using theorems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68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362200"/>
            <a:ext cx="4724400" cy="521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457200"/>
            <a:ext cx="9754914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590800" y="228601"/>
            <a:ext cx="7086600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Intro to Proofs</a:t>
            </a:r>
          </a:p>
        </p:txBody>
      </p:sp>
    </p:spTree>
    <p:extLst>
      <p:ext uri="{BB962C8B-B14F-4D97-AF65-F5344CB8AC3E}">
        <p14:creationId xmlns:p14="http://schemas.microsoft.com/office/powerpoint/2010/main" val="309801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457200"/>
            <a:ext cx="9144000" cy="2209800"/>
          </a:xfrm>
        </p:spPr>
        <p:txBody>
          <a:bodyPr/>
          <a:lstStyle/>
          <a:p>
            <a:pPr>
              <a:defRPr/>
            </a:pPr>
            <a:r>
              <a:rPr lang="en-US" b="1" i="1" dirty="0">
                <a:solidFill>
                  <a:srgbClr val="FFFF00"/>
                </a:solidFill>
              </a:rPr>
              <a:t>				</a:t>
            </a:r>
            <a:br>
              <a:rPr lang="en-US" b="1" i="1" dirty="0">
                <a:solidFill>
                  <a:srgbClr val="FFFF00"/>
                </a:solidFill>
              </a:rPr>
            </a:br>
            <a:r>
              <a:rPr lang="en-US" b="1" i="1" dirty="0">
                <a:solidFill>
                  <a:srgbClr val="FFFF00"/>
                </a:solidFill>
              </a:rPr>
              <a:t>	</a:t>
            </a:r>
            <a:r>
              <a:rPr lang="en-US" sz="2800" b="1" i="1" dirty="0"/>
              <a:t>Given:  QR </a:t>
            </a:r>
            <a:r>
              <a:rPr lang="en-US" sz="2800" b="1" i="1" dirty="0">
                <a:sym typeface="Symbol" pitchFamily="18" charset="2"/>
              </a:rPr>
              <a:t></a:t>
            </a:r>
            <a:r>
              <a:rPr lang="en-US" sz="2800" b="1" i="1" dirty="0"/>
              <a:t> UT, RS </a:t>
            </a:r>
            <a:r>
              <a:rPr lang="en-US" sz="2800" b="1" i="1" dirty="0">
                <a:sym typeface="Symbol" pitchFamily="18" charset="2"/>
              </a:rPr>
              <a:t></a:t>
            </a:r>
            <a:r>
              <a:rPr lang="en-US" sz="2800" b="1" i="1" dirty="0"/>
              <a:t> TS, QS </a:t>
            </a:r>
            <a:r>
              <a:rPr lang="en-US" sz="2800" b="1" i="1" dirty="0">
                <a:sym typeface="Symbol" pitchFamily="18" charset="2"/>
              </a:rPr>
              <a:t></a:t>
            </a:r>
            <a:r>
              <a:rPr lang="en-US" sz="2800" b="1" i="1" dirty="0"/>
              <a:t> US </a:t>
            </a:r>
            <a:br>
              <a:rPr lang="en-US" sz="2800" b="1" i="1" dirty="0"/>
            </a:br>
            <a:r>
              <a:rPr lang="en-US" sz="2800" b="1" i="1" dirty="0"/>
              <a:t>	Prove: </a:t>
            </a:r>
            <a:r>
              <a:rPr lang="el-GR" sz="2800" b="1" i="1" dirty="0">
                <a:cs typeface="Arial" charset="0"/>
              </a:rPr>
              <a:t>Δ</a:t>
            </a:r>
            <a:r>
              <a:rPr lang="en-US" sz="2800" b="1" i="1" dirty="0"/>
              <a:t>QRS </a:t>
            </a:r>
            <a:r>
              <a:rPr lang="en-US" sz="2800" b="1" i="1" dirty="0">
                <a:sym typeface="Symbol" pitchFamily="18" charset="2"/>
              </a:rPr>
              <a:t></a:t>
            </a:r>
            <a:r>
              <a:rPr lang="en-US" sz="2800" b="1" i="1" dirty="0"/>
              <a:t> </a:t>
            </a:r>
            <a:r>
              <a:rPr lang="el-GR" sz="2800" b="1" i="1" dirty="0">
                <a:cs typeface="Arial" charset="0"/>
              </a:rPr>
              <a:t>Δ</a:t>
            </a:r>
            <a:r>
              <a:rPr lang="en-US" sz="2800" b="1" i="1" dirty="0"/>
              <a:t>UTS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00FFFF"/>
                </a:solidFill>
              </a:rPr>
              <a:t>                                     </a:t>
            </a: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2286000" y="26670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FFFF"/>
                </a:solidFill>
              </a:rPr>
              <a:t>Q</a:t>
            </a:r>
          </a:p>
        </p:txBody>
      </p:sp>
      <p:sp>
        <p:nvSpPr>
          <p:cNvPr id="16390" name="Text Box 10"/>
          <p:cNvSpPr txBox="1">
            <a:spLocks noChangeArrowheads="1"/>
          </p:cNvSpPr>
          <p:nvPr/>
        </p:nvSpPr>
        <p:spPr bwMode="auto">
          <a:xfrm>
            <a:off x="1981200" y="51816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FFFF"/>
                </a:solidFill>
              </a:rPr>
              <a:t>R</a:t>
            </a:r>
          </a:p>
        </p:txBody>
      </p:sp>
      <p:sp>
        <p:nvSpPr>
          <p:cNvPr id="16391" name="Text Box 11"/>
          <p:cNvSpPr txBox="1">
            <a:spLocks noChangeArrowheads="1"/>
          </p:cNvSpPr>
          <p:nvPr/>
        </p:nvSpPr>
        <p:spPr bwMode="auto">
          <a:xfrm>
            <a:off x="5867400" y="5257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FFFF"/>
                </a:solidFill>
              </a:rPr>
              <a:t>S</a:t>
            </a:r>
          </a:p>
        </p:txBody>
      </p:sp>
      <p:sp>
        <p:nvSpPr>
          <p:cNvPr id="16392" name="Text Box 12"/>
          <p:cNvSpPr txBox="1">
            <a:spLocks noChangeArrowheads="1"/>
          </p:cNvSpPr>
          <p:nvPr/>
        </p:nvSpPr>
        <p:spPr bwMode="auto">
          <a:xfrm>
            <a:off x="9220200" y="53340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FFFF"/>
                </a:solidFill>
              </a:rPr>
              <a:t>T</a:t>
            </a:r>
          </a:p>
        </p:txBody>
      </p:sp>
      <p:sp>
        <p:nvSpPr>
          <p:cNvPr id="16393" name="Text Box 13"/>
          <p:cNvSpPr txBox="1">
            <a:spLocks noChangeArrowheads="1"/>
          </p:cNvSpPr>
          <p:nvPr/>
        </p:nvSpPr>
        <p:spPr bwMode="auto">
          <a:xfrm>
            <a:off x="9220200" y="2438400"/>
            <a:ext cx="91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FFFF"/>
                </a:solidFill>
              </a:rPr>
              <a:t>U</a:t>
            </a:r>
          </a:p>
        </p:txBody>
      </p:sp>
      <p:sp>
        <p:nvSpPr>
          <p:cNvPr id="16396" name="AutoShape 16"/>
          <p:cNvSpPr>
            <a:spLocks noChangeAspect="1" noChangeArrowheads="1" noTextEdit="1"/>
          </p:cNvSpPr>
          <p:nvPr/>
        </p:nvSpPr>
        <p:spPr bwMode="auto">
          <a:xfrm>
            <a:off x="1981200" y="2514600"/>
            <a:ext cx="8153400" cy="365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7" name="Line 18"/>
          <p:cNvSpPr>
            <a:spLocks noChangeShapeType="1"/>
          </p:cNvSpPr>
          <p:nvPr/>
        </p:nvSpPr>
        <p:spPr bwMode="auto">
          <a:xfrm flipH="1">
            <a:off x="2449514" y="5319713"/>
            <a:ext cx="3652837" cy="87312"/>
          </a:xfrm>
          <a:prstGeom prst="line">
            <a:avLst/>
          </a:prstGeom>
          <a:noFill/>
          <a:ln w="587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8" name="Line 19"/>
          <p:cNvSpPr>
            <a:spLocks noChangeShapeType="1"/>
          </p:cNvSpPr>
          <p:nvPr/>
        </p:nvSpPr>
        <p:spPr bwMode="auto">
          <a:xfrm flipH="1">
            <a:off x="2449514" y="2894013"/>
            <a:ext cx="320675" cy="2513012"/>
          </a:xfrm>
          <a:prstGeom prst="line">
            <a:avLst/>
          </a:prstGeom>
          <a:noFill/>
          <a:ln w="587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Line 20"/>
          <p:cNvSpPr>
            <a:spLocks noChangeShapeType="1"/>
          </p:cNvSpPr>
          <p:nvPr/>
        </p:nvSpPr>
        <p:spPr bwMode="auto">
          <a:xfrm>
            <a:off x="2770188" y="2894013"/>
            <a:ext cx="3332162" cy="2425700"/>
          </a:xfrm>
          <a:prstGeom prst="line">
            <a:avLst/>
          </a:prstGeom>
          <a:noFill/>
          <a:ln w="587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0" name="Line 21"/>
          <p:cNvSpPr>
            <a:spLocks noChangeShapeType="1"/>
          </p:cNvSpPr>
          <p:nvPr/>
        </p:nvSpPr>
        <p:spPr bwMode="auto">
          <a:xfrm>
            <a:off x="9286875" y="2747964"/>
            <a:ext cx="146050" cy="2630487"/>
          </a:xfrm>
          <a:prstGeom prst="line">
            <a:avLst/>
          </a:prstGeom>
          <a:noFill/>
          <a:ln w="587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1" name="Line 22"/>
          <p:cNvSpPr>
            <a:spLocks noChangeShapeType="1"/>
          </p:cNvSpPr>
          <p:nvPr/>
        </p:nvSpPr>
        <p:spPr bwMode="auto">
          <a:xfrm flipH="1">
            <a:off x="6102351" y="2747963"/>
            <a:ext cx="3184525" cy="2571750"/>
          </a:xfrm>
          <a:prstGeom prst="line">
            <a:avLst/>
          </a:prstGeom>
          <a:noFill/>
          <a:ln w="587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2" name="Line 23"/>
          <p:cNvSpPr>
            <a:spLocks noChangeShapeType="1"/>
          </p:cNvSpPr>
          <p:nvPr/>
        </p:nvSpPr>
        <p:spPr bwMode="auto">
          <a:xfrm>
            <a:off x="6102351" y="5319714"/>
            <a:ext cx="3330575" cy="58737"/>
          </a:xfrm>
          <a:prstGeom prst="line">
            <a:avLst/>
          </a:prstGeom>
          <a:noFill/>
          <a:ln w="587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3" name="Line 24"/>
          <p:cNvSpPr>
            <a:spLocks noChangeShapeType="1"/>
          </p:cNvSpPr>
          <p:nvPr/>
        </p:nvSpPr>
        <p:spPr bwMode="auto">
          <a:xfrm flipH="1">
            <a:off x="8229600" y="5105400"/>
            <a:ext cx="0" cy="457200"/>
          </a:xfrm>
          <a:prstGeom prst="line">
            <a:avLst/>
          </a:prstGeom>
          <a:noFill/>
          <a:ln w="587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4" name="Line 25"/>
          <p:cNvSpPr>
            <a:spLocks noChangeShapeType="1"/>
          </p:cNvSpPr>
          <p:nvPr/>
        </p:nvSpPr>
        <p:spPr bwMode="auto">
          <a:xfrm>
            <a:off x="7924800" y="5105400"/>
            <a:ext cx="0" cy="457200"/>
          </a:xfrm>
          <a:prstGeom prst="line">
            <a:avLst/>
          </a:prstGeom>
          <a:noFill/>
          <a:ln w="587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5" name="Line 26"/>
          <p:cNvSpPr>
            <a:spLocks noChangeShapeType="1"/>
          </p:cNvSpPr>
          <p:nvPr/>
        </p:nvSpPr>
        <p:spPr bwMode="auto">
          <a:xfrm>
            <a:off x="4038600" y="5105400"/>
            <a:ext cx="0" cy="476250"/>
          </a:xfrm>
          <a:prstGeom prst="line">
            <a:avLst/>
          </a:prstGeom>
          <a:noFill/>
          <a:ln w="587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6" name="Line 27"/>
          <p:cNvSpPr>
            <a:spLocks noChangeShapeType="1"/>
          </p:cNvSpPr>
          <p:nvPr/>
        </p:nvSpPr>
        <p:spPr bwMode="auto">
          <a:xfrm>
            <a:off x="3733800" y="5105400"/>
            <a:ext cx="0" cy="457200"/>
          </a:xfrm>
          <a:prstGeom prst="line">
            <a:avLst/>
          </a:prstGeom>
          <a:noFill/>
          <a:ln w="587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7" name="Line 28"/>
          <p:cNvSpPr>
            <a:spLocks noChangeShapeType="1"/>
          </p:cNvSpPr>
          <p:nvPr/>
        </p:nvSpPr>
        <p:spPr bwMode="auto">
          <a:xfrm>
            <a:off x="2286000" y="4038600"/>
            <a:ext cx="609600" cy="76200"/>
          </a:xfrm>
          <a:prstGeom prst="line">
            <a:avLst/>
          </a:prstGeom>
          <a:noFill/>
          <a:ln w="587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8" name="Line 29"/>
          <p:cNvSpPr>
            <a:spLocks noChangeShapeType="1"/>
          </p:cNvSpPr>
          <p:nvPr/>
        </p:nvSpPr>
        <p:spPr bwMode="auto">
          <a:xfrm flipH="1">
            <a:off x="9067800" y="4267200"/>
            <a:ext cx="609600" cy="76200"/>
          </a:xfrm>
          <a:prstGeom prst="line">
            <a:avLst/>
          </a:prstGeom>
          <a:noFill/>
          <a:ln w="587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1524000" y="304800"/>
            <a:ext cx="3733800" cy="7620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Example 1:</a:t>
            </a:r>
          </a:p>
        </p:txBody>
      </p:sp>
      <p:sp>
        <p:nvSpPr>
          <p:cNvPr id="16410" name="Text Box 35"/>
          <p:cNvSpPr txBox="1">
            <a:spLocks noChangeArrowheads="1"/>
          </p:cNvSpPr>
          <p:nvPr/>
        </p:nvSpPr>
        <p:spPr bwMode="auto">
          <a:xfrm>
            <a:off x="2286000" y="2667000"/>
            <a:ext cx="533400" cy="579438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Q</a:t>
            </a:r>
          </a:p>
        </p:txBody>
      </p:sp>
      <p:sp>
        <p:nvSpPr>
          <p:cNvPr id="16411" name="Text Box 36"/>
          <p:cNvSpPr txBox="1">
            <a:spLocks noChangeArrowheads="1"/>
          </p:cNvSpPr>
          <p:nvPr/>
        </p:nvSpPr>
        <p:spPr bwMode="auto">
          <a:xfrm>
            <a:off x="9220200" y="2438400"/>
            <a:ext cx="533400" cy="579438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U</a:t>
            </a:r>
          </a:p>
        </p:txBody>
      </p:sp>
      <p:sp>
        <p:nvSpPr>
          <p:cNvPr id="16412" name="Text Box 37"/>
          <p:cNvSpPr txBox="1">
            <a:spLocks noChangeArrowheads="1"/>
          </p:cNvSpPr>
          <p:nvPr/>
        </p:nvSpPr>
        <p:spPr bwMode="auto">
          <a:xfrm>
            <a:off x="1981200" y="5181600"/>
            <a:ext cx="533400" cy="579438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R</a:t>
            </a:r>
          </a:p>
        </p:txBody>
      </p:sp>
      <p:sp>
        <p:nvSpPr>
          <p:cNvPr id="16413" name="Text Box 38"/>
          <p:cNvSpPr txBox="1">
            <a:spLocks noChangeArrowheads="1"/>
          </p:cNvSpPr>
          <p:nvPr/>
        </p:nvSpPr>
        <p:spPr bwMode="auto">
          <a:xfrm>
            <a:off x="5867400" y="5257800"/>
            <a:ext cx="533400" cy="579438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S</a:t>
            </a:r>
          </a:p>
        </p:txBody>
      </p:sp>
      <p:sp>
        <p:nvSpPr>
          <p:cNvPr id="16414" name="Text Box 39"/>
          <p:cNvSpPr txBox="1">
            <a:spLocks noChangeArrowheads="1"/>
          </p:cNvSpPr>
          <p:nvPr/>
        </p:nvSpPr>
        <p:spPr bwMode="auto">
          <a:xfrm>
            <a:off x="9220200" y="5334000"/>
            <a:ext cx="533400" cy="579438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T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4495800" y="1424152"/>
            <a:ext cx="381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257800" y="1424152"/>
            <a:ext cx="381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755730" y="1437290"/>
            <a:ext cx="381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400800" y="1437290"/>
            <a:ext cx="381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Line 28"/>
          <p:cNvSpPr>
            <a:spLocks noChangeShapeType="1"/>
          </p:cNvSpPr>
          <p:nvPr/>
        </p:nvSpPr>
        <p:spPr bwMode="auto">
          <a:xfrm flipV="1">
            <a:off x="3810000" y="3657600"/>
            <a:ext cx="533400" cy="304800"/>
          </a:xfrm>
          <a:prstGeom prst="line">
            <a:avLst/>
          </a:prstGeom>
          <a:noFill/>
          <a:ln w="587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Line 28"/>
          <p:cNvSpPr>
            <a:spLocks noChangeShapeType="1"/>
          </p:cNvSpPr>
          <p:nvPr/>
        </p:nvSpPr>
        <p:spPr bwMode="auto">
          <a:xfrm flipV="1">
            <a:off x="3962400" y="3810000"/>
            <a:ext cx="533400" cy="304800"/>
          </a:xfrm>
          <a:prstGeom prst="line">
            <a:avLst/>
          </a:prstGeom>
          <a:noFill/>
          <a:ln w="587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Line 28"/>
          <p:cNvSpPr>
            <a:spLocks noChangeShapeType="1"/>
          </p:cNvSpPr>
          <p:nvPr/>
        </p:nvSpPr>
        <p:spPr bwMode="auto">
          <a:xfrm flipV="1">
            <a:off x="4114800" y="3962400"/>
            <a:ext cx="533400" cy="304800"/>
          </a:xfrm>
          <a:prstGeom prst="line">
            <a:avLst/>
          </a:prstGeom>
          <a:noFill/>
          <a:ln w="587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Line 28"/>
          <p:cNvSpPr>
            <a:spLocks noChangeShapeType="1"/>
          </p:cNvSpPr>
          <p:nvPr/>
        </p:nvSpPr>
        <p:spPr bwMode="auto">
          <a:xfrm>
            <a:off x="7620000" y="3657600"/>
            <a:ext cx="533400" cy="228600"/>
          </a:xfrm>
          <a:prstGeom prst="line">
            <a:avLst/>
          </a:prstGeom>
          <a:noFill/>
          <a:ln w="587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Line 28"/>
          <p:cNvSpPr>
            <a:spLocks noChangeShapeType="1"/>
          </p:cNvSpPr>
          <p:nvPr/>
        </p:nvSpPr>
        <p:spPr bwMode="auto">
          <a:xfrm>
            <a:off x="7543800" y="3810000"/>
            <a:ext cx="533400" cy="228600"/>
          </a:xfrm>
          <a:prstGeom prst="line">
            <a:avLst/>
          </a:prstGeom>
          <a:noFill/>
          <a:ln w="587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" name="Line 28"/>
          <p:cNvSpPr>
            <a:spLocks noChangeShapeType="1"/>
          </p:cNvSpPr>
          <p:nvPr/>
        </p:nvSpPr>
        <p:spPr bwMode="auto">
          <a:xfrm>
            <a:off x="7467600" y="3962400"/>
            <a:ext cx="533400" cy="228600"/>
          </a:xfrm>
          <a:prstGeom prst="line">
            <a:avLst/>
          </a:prstGeom>
          <a:noFill/>
          <a:ln w="587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4017574" y="1466190"/>
            <a:ext cx="381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245070" y="1466190"/>
            <a:ext cx="381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909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914400"/>
            <a:ext cx="8229600" cy="18288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b="1" i="1"/>
              <a:t>		Given: WX </a:t>
            </a:r>
            <a:r>
              <a:rPr lang="en-US" sz="3200" b="1" i="1">
                <a:sym typeface="Symbol" pitchFamily="18" charset="2"/>
              </a:rPr>
              <a:t></a:t>
            </a:r>
            <a:r>
              <a:rPr lang="en-US" sz="3200" b="1" i="1"/>
              <a:t> XY, VX </a:t>
            </a:r>
            <a:r>
              <a:rPr lang="en-US" sz="3200" b="1" i="1">
                <a:sym typeface="Symbol" pitchFamily="18" charset="2"/>
              </a:rPr>
              <a:t></a:t>
            </a:r>
            <a:r>
              <a:rPr lang="en-US" sz="3200" b="1" i="1"/>
              <a:t> ZX </a:t>
            </a:r>
            <a:br>
              <a:rPr lang="en-US" sz="3200" b="1" i="1"/>
            </a:br>
            <a:r>
              <a:rPr lang="en-US" sz="3200" b="1" i="1"/>
              <a:t>		Prove: </a:t>
            </a:r>
            <a:r>
              <a:rPr lang="el-GR" sz="3200" b="1" i="1">
                <a:cs typeface="Arial" charset="0"/>
              </a:rPr>
              <a:t>Δ</a:t>
            </a:r>
            <a:r>
              <a:rPr lang="en-US" sz="3200" b="1" i="1"/>
              <a:t>VXW </a:t>
            </a:r>
            <a:r>
              <a:rPr lang="en-US" sz="3200" b="1" i="1">
                <a:sym typeface="Symbol" pitchFamily="18" charset="2"/>
              </a:rPr>
              <a:t></a:t>
            </a:r>
            <a:r>
              <a:rPr lang="en-US" sz="3200" b="1" i="1"/>
              <a:t> </a:t>
            </a:r>
            <a:r>
              <a:rPr lang="el-GR" sz="3200" b="1" i="1">
                <a:cs typeface="Arial" charset="0"/>
              </a:rPr>
              <a:t>Δ</a:t>
            </a:r>
            <a:r>
              <a:rPr lang="en-US" sz="3200" b="1" i="1"/>
              <a:t>ZXY</a:t>
            </a:r>
          </a:p>
        </p:txBody>
      </p:sp>
      <p:sp>
        <p:nvSpPr>
          <p:cNvPr id="20483" name="Text Box 6"/>
          <p:cNvSpPr txBox="1">
            <a:spLocks noChangeArrowheads="1"/>
          </p:cNvSpPr>
          <p:nvPr/>
        </p:nvSpPr>
        <p:spPr bwMode="auto">
          <a:xfrm>
            <a:off x="5486400" y="43434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/>
              <a:t>1</a:t>
            </a:r>
          </a:p>
        </p:txBody>
      </p:sp>
      <p:sp>
        <p:nvSpPr>
          <p:cNvPr id="20484" name="Text Box 7"/>
          <p:cNvSpPr txBox="1">
            <a:spLocks noChangeArrowheads="1"/>
          </p:cNvSpPr>
          <p:nvPr/>
        </p:nvSpPr>
        <p:spPr bwMode="auto">
          <a:xfrm>
            <a:off x="6400800" y="44958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/>
              <a:t>2</a:t>
            </a:r>
          </a:p>
        </p:txBody>
      </p:sp>
      <p:sp>
        <p:nvSpPr>
          <p:cNvPr id="20485" name="Text Box 8"/>
          <p:cNvSpPr txBox="1">
            <a:spLocks noChangeArrowheads="1"/>
          </p:cNvSpPr>
          <p:nvPr/>
        </p:nvSpPr>
        <p:spPr bwMode="auto">
          <a:xfrm>
            <a:off x="4038600" y="27432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/>
              <a:t>W</a:t>
            </a:r>
          </a:p>
        </p:txBody>
      </p:sp>
      <p:sp>
        <p:nvSpPr>
          <p:cNvPr id="20486" name="Text Box 9"/>
          <p:cNvSpPr txBox="1">
            <a:spLocks noChangeArrowheads="1"/>
          </p:cNvSpPr>
          <p:nvPr/>
        </p:nvSpPr>
        <p:spPr bwMode="auto">
          <a:xfrm>
            <a:off x="3581400" y="55626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/>
              <a:t>V</a:t>
            </a:r>
          </a:p>
        </p:txBody>
      </p:sp>
      <p:sp>
        <p:nvSpPr>
          <p:cNvPr id="20487" name="Text Box 10"/>
          <p:cNvSpPr txBox="1">
            <a:spLocks noChangeArrowheads="1"/>
          </p:cNvSpPr>
          <p:nvPr/>
        </p:nvSpPr>
        <p:spPr bwMode="auto">
          <a:xfrm>
            <a:off x="6019800" y="39624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/>
              <a:t>X</a:t>
            </a:r>
          </a:p>
        </p:txBody>
      </p:sp>
      <p:sp>
        <p:nvSpPr>
          <p:cNvPr id="20488" name="Text Box 11"/>
          <p:cNvSpPr txBox="1">
            <a:spLocks noChangeArrowheads="1"/>
          </p:cNvSpPr>
          <p:nvPr/>
        </p:nvSpPr>
        <p:spPr bwMode="auto">
          <a:xfrm>
            <a:off x="7848600" y="34290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/>
              <a:t>Z</a:t>
            </a:r>
          </a:p>
        </p:txBody>
      </p:sp>
      <p:sp>
        <p:nvSpPr>
          <p:cNvPr id="20489" name="Text Box 12"/>
          <p:cNvSpPr txBox="1">
            <a:spLocks noChangeArrowheads="1"/>
          </p:cNvSpPr>
          <p:nvPr/>
        </p:nvSpPr>
        <p:spPr bwMode="auto">
          <a:xfrm>
            <a:off x="7772400" y="60960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/>
              <a:t>Y</a:t>
            </a:r>
          </a:p>
        </p:txBody>
      </p:sp>
      <p:sp>
        <p:nvSpPr>
          <p:cNvPr id="20490" name="Line 30"/>
          <p:cNvSpPr>
            <a:spLocks noChangeShapeType="1"/>
          </p:cNvSpPr>
          <p:nvPr/>
        </p:nvSpPr>
        <p:spPr bwMode="auto">
          <a:xfrm flipH="1">
            <a:off x="7639050" y="3844925"/>
            <a:ext cx="57150" cy="2406650"/>
          </a:xfrm>
          <a:prstGeom prst="line">
            <a:avLst/>
          </a:prstGeom>
          <a:noFill/>
          <a:ln w="460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1" name="Line 39"/>
          <p:cNvSpPr>
            <a:spLocks noChangeShapeType="1"/>
          </p:cNvSpPr>
          <p:nvPr/>
        </p:nvSpPr>
        <p:spPr bwMode="auto">
          <a:xfrm flipH="1">
            <a:off x="4191000" y="4648200"/>
            <a:ext cx="1905000" cy="990600"/>
          </a:xfrm>
          <a:prstGeom prst="line">
            <a:avLst/>
          </a:prstGeom>
          <a:noFill/>
          <a:ln w="460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4191000" y="3048000"/>
            <a:ext cx="3505200" cy="3200400"/>
            <a:chOff x="1680" y="1920"/>
            <a:chExt cx="2208" cy="2016"/>
          </a:xfrm>
        </p:grpSpPr>
        <p:sp>
          <p:nvSpPr>
            <p:cNvPr id="20495" name="Line 29"/>
            <p:cNvSpPr>
              <a:spLocks noChangeShapeType="1"/>
            </p:cNvSpPr>
            <p:nvPr/>
          </p:nvSpPr>
          <p:spPr bwMode="auto">
            <a:xfrm flipH="1">
              <a:off x="1680" y="1920"/>
              <a:ext cx="312" cy="1636"/>
            </a:xfrm>
            <a:prstGeom prst="line">
              <a:avLst/>
            </a:prstGeom>
            <a:noFill/>
            <a:ln w="460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6" name="Line 31"/>
            <p:cNvSpPr>
              <a:spLocks noChangeShapeType="1"/>
            </p:cNvSpPr>
            <p:nvPr/>
          </p:nvSpPr>
          <p:spPr bwMode="auto">
            <a:xfrm flipH="1">
              <a:off x="3360" y="3456"/>
              <a:ext cx="240" cy="192"/>
            </a:xfrm>
            <a:prstGeom prst="line">
              <a:avLst/>
            </a:prstGeom>
            <a:noFill/>
            <a:ln w="460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7" name="Line 33"/>
            <p:cNvSpPr>
              <a:spLocks noChangeShapeType="1"/>
            </p:cNvSpPr>
            <p:nvPr/>
          </p:nvSpPr>
          <p:spPr bwMode="auto">
            <a:xfrm>
              <a:off x="3264" y="2592"/>
              <a:ext cx="144" cy="271"/>
            </a:xfrm>
            <a:prstGeom prst="line">
              <a:avLst/>
            </a:prstGeom>
            <a:noFill/>
            <a:ln w="460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8" name="Line 34"/>
            <p:cNvSpPr>
              <a:spLocks noChangeShapeType="1"/>
            </p:cNvSpPr>
            <p:nvPr/>
          </p:nvSpPr>
          <p:spPr bwMode="auto">
            <a:xfrm flipH="1">
              <a:off x="3264" y="3360"/>
              <a:ext cx="228" cy="192"/>
            </a:xfrm>
            <a:prstGeom prst="line">
              <a:avLst/>
            </a:prstGeom>
            <a:noFill/>
            <a:ln w="460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9" name="Line 35"/>
            <p:cNvSpPr>
              <a:spLocks noChangeShapeType="1"/>
            </p:cNvSpPr>
            <p:nvPr/>
          </p:nvSpPr>
          <p:spPr bwMode="auto">
            <a:xfrm flipV="1">
              <a:off x="2304" y="2352"/>
              <a:ext cx="288" cy="178"/>
            </a:xfrm>
            <a:prstGeom prst="line">
              <a:avLst/>
            </a:prstGeom>
            <a:noFill/>
            <a:ln w="460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0" name="Line 36"/>
            <p:cNvSpPr>
              <a:spLocks noChangeShapeType="1"/>
            </p:cNvSpPr>
            <p:nvPr/>
          </p:nvSpPr>
          <p:spPr bwMode="auto">
            <a:xfrm flipH="1">
              <a:off x="2352" y="2448"/>
              <a:ext cx="288" cy="178"/>
            </a:xfrm>
            <a:prstGeom prst="line">
              <a:avLst/>
            </a:prstGeom>
            <a:noFill/>
            <a:ln w="460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1" name="Line 37"/>
            <p:cNvSpPr>
              <a:spLocks noChangeShapeType="1"/>
            </p:cNvSpPr>
            <p:nvPr/>
          </p:nvSpPr>
          <p:spPr bwMode="auto">
            <a:xfrm>
              <a:off x="1968" y="1920"/>
              <a:ext cx="1872" cy="2016"/>
            </a:xfrm>
            <a:prstGeom prst="line">
              <a:avLst/>
            </a:prstGeom>
            <a:noFill/>
            <a:ln w="460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2" name="Line 38"/>
            <p:cNvSpPr>
              <a:spLocks noChangeShapeType="1"/>
            </p:cNvSpPr>
            <p:nvPr/>
          </p:nvSpPr>
          <p:spPr bwMode="auto">
            <a:xfrm flipH="1">
              <a:off x="2880" y="2400"/>
              <a:ext cx="1008" cy="528"/>
            </a:xfrm>
            <a:prstGeom prst="line">
              <a:avLst/>
            </a:prstGeom>
            <a:noFill/>
            <a:ln w="460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3" name="Line 40"/>
            <p:cNvSpPr>
              <a:spLocks noChangeShapeType="1"/>
            </p:cNvSpPr>
            <p:nvPr/>
          </p:nvSpPr>
          <p:spPr bwMode="auto">
            <a:xfrm>
              <a:off x="1992" y="1920"/>
              <a:ext cx="1848" cy="2016"/>
            </a:xfrm>
            <a:prstGeom prst="line">
              <a:avLst/>
            </a:prstGeom>
            <a:noFill/>
            <a:ln w="460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4" name="Line 41"/>
            <p:cNvSpPr>
              <a:spLocks noChangeShapeType="1"/>
            </p:cNvSpPr>
            <p:nvPr/>
          </p:nvSpPr>
          <p:spPr bwMode="auto">
            <a:xfrm>
              <a:off x="2256" y="3120"/>
              <a:ext cx="144" cy="271"/>
            </a:xfrm>
            <a:prstGeom prst="line">
              <a:avLst/>
            </a:prstGeom>
            <a:noFill/>
            <a:ln w="4603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79" name="Text Box 43"/>
          <p:cNvSpPr txBox="1">
            <a:spLocks noChangeArrowheads="1"/>
          </p:cNvSpPr>
          <p:nvPr/>
        </p:nvSpPr>
        <p:spPr bwMode="auto">
          <a:xfrm>
            <a:off x="1524000" y="381000"/>
            <a:ext cx="3733800" cy="7620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b="1">
                <a:effectLst>
                  <a:outerShdw blurRad="38100" dist="38100" dir="2700000" algn="tl">
                    <a:srgbClr val="000000"/>
                  </a:outerShdw>
                </a:effectLst>
              </a:rPr>
              <a:t>Example 2: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5181600" y="1374228"/>
            <a:ext cx="381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305300" y="1374228"/>
            <a:ext cx="381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553200" y="1374228"/>
            <a:ext cx="381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715000" y="1376856"/>
            <a:ext cx="381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744632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0" name="AutoShape 10"/>
          <p:cNvSpPr>
            <a:spLocks noChangeAspect="1" noChangeArrowheads="1" noTextEdit="1"/>
          </p:cNvSpPr>
          <p:nvPr/>
        </p:nvSpPr>
        <p:spPr bwMode="auto">
          <a:xfrm>
            <a:off x="1676400" y="3124201"/>
            <a:ext cx="9220200" cy="317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143000"/>
            <a:ext cx="9144000" cy="12192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/>
              <a:t>      		   </a:t>
            </a:r>
            <a:r>
              <a:rPr lang="en-US" sz="2800" b="1" i="1" dirty="0"/>
              <a:t>Given: RS </a:t>
            </a:r>
            <a:r>
              <a:rPr lang="en-US" sz="2800" b="1" i="1" dirty="0">
                <a:sym typeface="Symbol" pitchFamily="18" charset="2"/>
              </a:rPr>
              <a:t></a:t>
            </a:r>
            <a:r>
              <a:rPr lang="en-US" sz="2800" b="1" i="1" dirty="0"/>
              <a:t> RQ and ST </a:t>
            </a:r>
            <a:r>
              <a:rPr lang="en-US" sz="2800" b="1" i="1" dirty="0">
                <a:sym typeface="Symbol" pitchFamily="18" charset="2"/>
              </a:rPr>
              <a:t></a:t>
            </a:r>
            <a:r>
              <a:rPr lang="en-US" sz="2800" b="1" i="1" dirty="0"/>
              <a:t> QT</a:t>
            </a:r>
            <a:br>
              <a:rPr lang="en-US" sz="2800" b="1" i="1" dirty="0"/>
            </a:br>
            <a:r>
              <a:rPr lang="en-US" sz="2800" b="1" i="1" dirty="0"/>
              <a:t>		    Prove: </a:t>
            </a:r>
            <a:r>
              <a:rPr lang="el-GR" sz="2800" b="1" i="1" dirty="0">
                <a:cs typeface="Arial" charset="0"/>
              </a:rPr>
              <a:t>Δ</a:t>
            </a:r>
            <a:r>
              <a:rPr lang="en-US" sz="2800" b="1" i="1" dirty="0"/>
              <a:t> QRT </a:t>
            </a:r>
            <a:r>
              <a:rPr lang="en-US" sz="2800" b="1" i="1" dirty="0">
                <a:sym typeface="Symbol" pitchFamily="18" charset="2"/>
              </a:rPr>
              <a:t> </a:t>
            </a:r>
            <a:r>
              <a:rPr lang="el-GR" sz="2800" b="1" i="1" dirty="0">
                <a:cs typeface="Arial" charset="0"/>
                <a:sym typeface="Symbol" pitchFamily="18" charset="2"/>
              </a:rPr>
              <a:t>Δ</a:t>
            </a:r>
            <a:r>
              <a:rPr lang="en-US" sz="2800" b="1" i="1" dirty="0"/>
              <a:t> SRT.</a:t>
            </a:r>
          </a:p>
        </p:txBody>
      </p:sp>
      <p:sp>
        <p:nvSpPr>
          <p:cNvPr id="22531" name="Text Box 6"/>
          <p:cNvSpPr txBox="1">
            <a:spLocks noChangeArrowheads="1"/>
          </p:cNvSpPr>
          <p:nvPr/>
        </p:nvSpPr>
        <p:spPr bwMode="auto">
          <a:xfrm>
            <a:off x="1524000" y="28194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/>
              <a:t>Q</a:t>
            </a:r>
          </a:p>
        </p:txBody>
      </p:sp>
      <p:sp>
        <p:nvSpPr>
          <p:cNvPr id="22532" name="Text Box 7"/>
          <p:cNvSpPr txBox="1">
            <a:spLocks noChangeArrowheads="1"/>
          </p:cNvSpPr>
          <p:nvPr/>
        </p:nvSpPr>
        <p:spPr bwMode="auto">
          <a:xfrm>
            <a:off x="6019800" y="4221162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/>
              <a:t>R</a:t>
            </a:r>
          </a:p>
        </p:txBody>
      </p:sp>
      <p:sp>
        <p:nvSpPr>
          <p:cNvPr id="22533" name="Text Box 8"/>
          <p:cNvSpPr txBox="1">
            <a:spLocks noChangeArrowheads="1"/>
          </p:cNvSpPr>
          <p:nvPr/>
        </p:nvSpPr>
        <p:spPr bwMode="auto">
          <a:xfrm>
            <a:off x="10134600" y="26670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/>
              <a:t>S</a:t>
            </a:r>
          </a:p>
        </p:txBody>
      </p:sp>
      <p:sp>
        <p:nvSpPr>
          <p:cNvPr id="22534" name="Text Box 9"/>
          <p:cNvSpPr txBox="1">
            <a:spLocks noChangeArrowheads="1"/>
          </p:cNvSpPr>
          <p:nvPr/>
        </p:nvSpPr>
        <p:spPr bwMode="auto">
          <a:xfrm>
            <a:off x="6019800" y="6126162"/>
            <a:ext cx="91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/>
              <a:t>T</a:t>
            </a:r>
          </a:p>
        </p:txBody>
      </p:sp>
      <p:sp>
        <p:nvSpPr>
          <p:cNvPr id="22535" name="Line 13"/>
          <p:cNvSpPr>
            <a:spLocks noChangeShapeType="1"/>
          </p:cNvSpPr>
          <p:nvPr/>
        </p:nvSpPr>
        <p:spPr bwMode="auto">
          <a:xfrm>
            <a:off x="6248400" y="4953001"/>
            <a:ext cx="1588" cy="1139825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6" name="Line 16"/>
          <p:cNvSpPr>
            <a:spLocks noChangeShapeType="1"/>
          </p:cNvSpPr>
          <p:nvPr/>
        </p:nvSpPr>
        <p:spPr bwMode="auto">
          <a:xfrm flipH="1">
            <a:off x="6281738" y="3352801"/>
            <a:ext cx="4386262" cy="1590675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7" name="Line 12"/>
          <p:cNvSpPr>
            <a:spLocks noChangeShapeType="1"/>
          </p:cNvSpPr>
          <p:nvPr/>
        </p:nvSpPr>
        <p:spPr bwMode="auto">
          <a:xfrm flipH="1">
            <a:off x="6272213" y="3363913"/>
            <a:ext cx="4386262" cy="273050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8" name="Line 14"/>
          <p:cNvSpPr>
            <a:spLocks noChangeShapeType="1"/>
          </p:cNvSpPr>
          <p:nvPr/>
        </p:nvSpPr>
        <p:spPr bwMode="auto">
          <a:xfrm>
            <a:off x="1914525" y="3544888"/>
            <a:ext cx="4357688" cy="140970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9" name="Line 15"/>
          <p:cNvSpPr>
            <a:spLocks noChangeShapeType="1"/>
          </p:cNvSpPr>
          <p:nvPr/>
        </p:nvSpPr>
        <p:spPr bwMode="auto">
          <a:xfrm>
            <a:off x="1914525" y="3544889"/>
            <a:ext cx="4357688" cy="2549525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1" name="Line 17"/>
          <p:cNvSpPr>
            <a:spLocks noChangeShapeType="1"/>
          </p:cNvSpPr>
          <p:nvPr/>
        </p:nvSpPr>
        <p:spPr bwMode="auto">
          <a:xfrm>
            <a:off x="7848600" y="4038601"/>
            <a:ext cx="1588" cy="720725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2" name="Line 18"/>
          <p:cNvSpPr>
            <a:spLocks noChangeShapeType="1"/>
          </p:cNvSpPr>
          <p:nvPr/>
        </p:nvSpPr>
        <p:spPr bwMode="auto">
          <a:xfrm>
            <a:off x="4600575" y="3994151"/>
            <a:ext cx="1588" cy="809625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3" name="Line 19"/>
          <p:cNvSpPr>
            <a:spLocks noChangeShapeType="1"/>
          </p:cNvSpPr>
          <p:nvPr/>
        </p:nvSpPr>
        <p:spPr bwMode="auto">
          <a:xfrm>
            <a:off x="7620000" y="5029200"/>
            <a:ext cx="0" cy="76200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4" name="Line 20"/>
          <p:cNvSpPr>
            <a:spLocks noChangeShapeType="1"/>
          </p:cNvSpPr>
          <p:nvPr/>
        </p:nvSpPr>
        <p:spPr bwMode="auto">
          <a:xfrm>
            <a:off x="7189788" y="5194300"/>
            <a:ext cx="6350" cy="74930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5" name="Line 21"/>
          <p:cNvSpPr>
            <a:spLocks noChangeShapeType="1"/>
          </p:cNvSpPr>
          <p:nvPr/>
        </p:nvSpPr>
        <p:spPr bwMode="auto">
          <a:xfrm>
            <a:off x="5286375" y="5224464"/>
            <a:ext cx="1588" cy="719137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6" name="Line 22"/>
          <p:cNvSpPr>
            <a:spLocks noChangeShapeType="1"/>
          </p:cNvSpPr>
          <p:nvPr/>
        </p:nvSpPr>
        <p:spPr bwMode="auto">
          <a:xfrm>
            <a:off x="4838700" y="5103813"/>
            <a:ext cx="1588" cy="690562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1524000" y="457200"/>
            <a:ext cx="3733800" cy="7620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b="1">
                <a:effectLst>
                  <a:outerShdw blurRad="38100" dist="38100" dir="2700000" algn="tl">
                    <a:srgbClr val="000000"/>
                  </a:outerShdw>
                </a:effectLst>
              </a:rPr>
              <a:t>Example 3: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4219575" y="1681655"/>
            <a:ext cx="381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905375" y="1681655"/>
            <a:ext cx="381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900738" y="1681655"/>
            <a:ext cx="381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553200" y="1681655"/>
            <a:ext cx="381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211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 shadeToTitle="1"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dex car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76140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12192000" cy="4093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</a:rPr>
                  <a:t>Warm Up</a:t>
                </a:r>
                <a:r>
                  <a:rPr lang="en-US" sz="2800" dirty="0">
                    <a:solidFill>
                      <a:schemeClr val="bg1"/>
                    </a:solidFill>
                  </a:rPr>
                  <a:t> </a:t>
                </a:r>
                <a:r>
                  <a:rPr lang="en-US" sz="2800" dirty="0" smtClean="0">
                    <a:solidFill>
                      <a:schemeClr val="bg1"/>
                    </a:solidFill>
                  </a:rPr>
                  <a:t>– Name the congruent sides and angles (draw a picture!), then solve for the unknown.</a:t>
                </a:r>
              </a:p>
              <a:p>
                <a:endParaRPr lang="en-US" sz="4400" dirty="0">
                  <a:solidFill>
                    <a:schemeClr val="bg1"/>
                  </a:solidFill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schemeClr val="bg1"/>
                    </a:solidFill>
                  </a:rPr>
                  <a:t>1)	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𝐴𝐵𝐶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≅∆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𝐷𝐸𝐹</m:t>
                    </m:r>
                  </m:oMath>
                </a14:m>
                <a:r>
                  <a:rPr lang="en-US" sz="2800" dirty="0" smtClean="0">
                    <a:solidFill>
                      <a:schemeClr val="bg1"/>
                    </a:solidFill>
                  </a:rPr>
                  <a:t>							2)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𝐺𝐻𝐼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𝐽𝐾𝐿</m:t>
                    </m:r>
                  </m:oMath>
                </a14:m>
                <a:endParaRPr lang="en-US" sz="2800" dirty="0" smtClean="0">
                  <a:solidFill>
                    <a:schemeClr val="bg1"/>
                  </a:solidFill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schemeClr val="bg1"/>
                    </a:solidFill>
                  </a:rPr>
                  <a:t>		m&lt;A=28										GH = x+4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800" dirty="0">
                    <a:solidFill>
                      <a:schemeClr val="bg1"/>
                    </a:solidFill>
                  </a:rPr>
                  <a:t>	</a:t>
                </a:r>
                <a:r>
                  <a:rPr lang="en-US" sz="2800" dirty="0" smtClean="0">
                    <a:solidFill>
                      <a:schemeClr val="bg1"/>
                    </a:solidFill>
                  </a:rPr>
                  <a:t>	m&lt;E=x+7										KJ	 = 3x+8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800" dirty="0">
                    <a:solidFill>
                      <a:schemeClr val="bg1"/>
                    </a:solidFill>
                  </a:rPr>
                  <a:t>	</a:t>
                </a:r>
                <a:r>
                  <a:rPr lang="en-US" sz="2800" dirty="0" smtClean="0">
                    <a:solidFill>
                      <a:schemeClr val="bg1"/>
                    </a:solidFill>
                  </a:rPr>
                  <a:t>	m&lt;C=4x-15									LJ	 = 2x+10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schemeClr val="bg1"/>
                    </a:solidFill>
                  </a:rPr>
                  <a:t>	x=?											JL=?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2000" cy="4093428"/>
              </a:xfrm>
              <a:prstGeom prst="rect">
                <a:avLst/>
              </a:prstGeom>
              <a:blipFill rotWithShape="0">
                <a:blip r:embed="rId3"/>
                <a:stretch>
                  <a:fillRect l="-1000" t="-1341" b="-34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0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index car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3676"/>
            <a:ext cx="9144000" cy="54864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0" y="450761"/>
                <a:ext cx="9144000" cy="42165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</a:rPr>
                  <a:t>Homework</a:t>
                </a:r>
              </a:p>
              <a:p>
                <a:endParaRPr lang="en-US" sz="2800" dirty="0" smtClean="0">
                  <a:solidFill>
                    <a:schemeClr val="bg1"/>
                  </a:solidFill>
                </a:endParaRPr>
              </a:p>
              <a:p>
                <a:r>
                  <a:rPr lang="en-US" sz="2800" dirty="0" smtClean="0">
                    <a:solidFill>
                      <a:schemeClr val="bg1"/>
                    </a:solidFill>
                  </a:rPr>
                  <a:t>1) x=5</a:t>
                </a:r>
                <a:r>
                  <a:rPr lang="en-US" sz="2800" dirty="0">
                    <a:solidFill>
                      <a:schemeClr val="bg1"/>
                    </a:solidFill>
                  </a:rPr>
                  <a:t>		y=1		2) x=-11	</a:t>
                </a:r>
                <a:r>
                  <a:rPr lang="en-US" sz="2800" dirty="0" smtClean="0">
                    <a:solidFill>
                      <a:schemeClr val="bg1"/>
                    </a:solidFill>
                  </a:rPr>
                  <a:t>y=77		3) OMIT</a:t>
                </a:r>
              </a:p>
              <a:p>
                <a:endParaRPr lang="en-US" sz="2000" dirty="0" smtClean="0">
                  <a:solidFill>
                    <a:schemeClr val="bg1"/>
                  </a:solidFill>
                </a:endParaRPr>
              </a:p>
              <a:p>
                <a:endParaRPr lang="en-US" sz="2000" dirty="0">
                  <a:solidFill>
                    <a:schemeClr val="bg1"/>
                  </a:solidFill>
                </a:endParaRPr>
              </a:p>
              <a:p>
                <a:r>
                  <a:rPr lang="en-US" sz="2800" dirty="0" smtClean="0">
                    <a:solidFill>
                      <a:schemeClr val="bg1"/>
                    </a:solidFill>
                  </a:rPr>
                  <a:t>4) x=1		y=3		5) x=2		y=3		6) x=30 and y=20</a:t>
                </a: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	</a:t>
                </a:r>
                <a:r>
                  <a:rPr lang="en-US" sz="2800" dirty="0" smtClean="0">
                    <a:solidFill>
                      <a:schemeClr val="bg1"/>
                    </a:solidFill>
                  </a:rPr>
                  <a:t>											m&lt;x=40</a:t>
                </a:r>
                <a:r>
                  <a:rPr lang="en-US" sz="2800" baseline="30000" dirty="0" smtClean="0">
                    <a:solidFill>
                      <a:schemeClr val="bg1"/>
                    </a:solidFill>
                  </a:rPr>
                  <a:t>o</a:t>
                </a:r>
                <a:r>
                  <a:rPr lang="en-US" sz="2800" dirty="0">
                    <a:solidFill>
                      <a:schemeClr val="bg1"/>
                    </a:solidFill>
                  </a:rPr>
                  <a:t>	</a:t>
                </a:r>
                <a:r>
                  <a:rPr lang="en-US" sz="2800" dirty="0" smtClean="0">
                    <a:solidFill>
                      <a:schemeClr val="bg1"/>
                    </a:solidFill>
                  </a:rPr>
                  <a:t>	m&lt;y=90</a:t>
                </a:r>
                <a:r>
                  <a:rPr lang="en-US" sz="2800" baseline="30000" dirty="0" smtClean="0">
                    <a:solidFill>
                      <a:schemeClr val="bg1"/>
                    </a:solidFill>
                  </a:rPr>
                  <a:t>o</a:t>
                </a:r>
                <a:endParaRPr lang="en-US" sz="2800" dirty="0">
                  <a:solidFill>
                    <a:schemeClr val="bg1"/>
                  </a:solidFill>
                </a:endParaRPr>
              </a:p>
              <a:p>
                <a:endParaRPr lang="en-US" sz="2800" dirty="0" smtClean="0">
                  <a:solidFill>
                    <a:schemeClr val="bg1"/>
                  </a:solidFill>
                </a:endParaRPr>
              </a:p>
              <a:p>
                <a:r>
                  <a:rPr lang="en-US" sz="2800" dirty="0" smtClean="0">
                    <a:solidFill>
                      <a:schemeClr val="bg1"/>
                    </a:solidFill>
                  </a:rPr>
                  <a:t>Part II</a:t>
                </a:r>
              </a:p>
              <a:p>
                <a:r>
                  <a:rPr lang="en-US" sz="2800" dirty="0" smtClean="0">
                    <a:solidFill>
                      <a:schemeClr val="bg1"/>
                    </a:solidFill>
                  </a:rPr>
                  <a:t>a)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sz="2800" dirty="0" smtClean="0">
                    <a:solidFill>
                      <a:schemeClr val="bg1"/>
                    </a:solidFill>
                  </a:rPr>
                  <a:t>TCR</a:t>
                </a:r>
                <a:r>
                  <a:rPr lang="en-US" sz="2800" dirty="0" smtClean="0">
                    <a:solidFill>
                      <a:schemeClr val="bg1"/>
                    </a:solidFill>
                  </a:rPr>
                  <a:t>		b)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sz="2800" dirty="0" smtClean="0">
                    <a:solidFill>
                      <a:schemeClr val="bg1"/>
                    </a:solidFill>
                  </a:rPr>
                  <a:t>RTE		c)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YTW</m:t>
                    </m:r>
                  </m:oMath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0761"/>
                <a:ext cx="9144000" cy="4216539"/>
              </a:xfrm>
              <a:prstGeom prst="rect">
                <a:avLst/>
              </a:prstGeom>
              <a:blipFill rotWithShape="0">
                <a:blip r:embed="rId3"/>
                <a:stretch>
                  <a:fillRect l="-1333" t="-1445" b="-17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380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index car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3676"/>
            <a:ext cx="9144000" cy="5486400"/>
          </a:xfrm>
          <a:prstGeom prst="rect">
            <a:avLst/>
          </a:prstGeom>
        </p:spPr>
      </p:pic>
      <p:sp>
        <p:nvSpPr>
          <p:cNvPr id="22531" name="Rectangle 1027"/>
          <p:cNvSpPr>
            <a:spLocks noGrp="1" noChangeArrowheads="1"/>
          </p:cNvSpPr>
          <p:nvPr>
            <p:ph idx="1"/>
          </p:nvPr>
        </p:nvSpPr>
        <p:spPr>
          <a:xfrm>
            <a:off x="120869" y="1111876"/>
            <a:ext cx="9023131" cy="2590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4800" dirty="0">
                <a:solidFill>
                  <a:srgbClr val="FF0000"/>
                </a:solidFill>
              </a:rPr>
              <a:t>Side-Side-Side (SSS) Postulate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4800" dirty="0">
                <a:solidFill>
                  <a:srgbClr val="FF0000"/>
                </a:solidFill>
              </a:rPr>
              <a:t>	If the three sides of one triangle are congruent to the three sides of another triangle, then the two triangles are congruent.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22532" name="AutoShape 1028"/>
          <p:cNvSpPr>
            <a:spLocks noChangeArrowheads="1"/>
          </p:cNvSpPr>
          <p:nvPr/>
        </p:nvSpPr>
        <p:spPr bwMode="auto">
          <a:xfrm>
            <a:off x="1447800" y="4007476"/>
            <a:ext cx="1295400" cy="1447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AutoShape 1029"/>
          <p:cNvSpPr>
            <a:spLocks noChangeArrowheads="1"/>
          </p:cNvSpPr>
          <p:nvPr/>
        </p:nvSpPr>
        <p:spPr bwMode="auto">
          <a:xfrm flipV="1">
            <a:off x="3962400" y="4464676"/>
            <a:ext cx="1295400" cy="1295400"/>
          </a:xfrm>
          <a:prstGeom prst="triangle">
            <a:avLst>
              <a:gd name="adj" fmla="val 50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Text Box 1030"/>
          <p:cNvSpPr txBox="1">
            <a:spLocks noChangeArrowheads="1"/>
          </p:cNvSpPr>
          <p:nvPr/>
        </p:nvSpPr>
        <p:spPr bwMode="auto">
          <a:xfrm>
            <a:off x="1371600" y="4617076"/>
            <a:ext cx="45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22535" name="Rectangle 1031"/>
          <p:cNvSpPr>
            <a:spLocks noChangeArrowheads="1"/>
          </p:cNvSpPr>
          <p:nvPr/>
        </p:nvSpPr>
        <p:spPr bwMode="auto">
          <a:xfrm>
            <a:off x="4953000" y="4998076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2536" name="Rectangle 1032"/>
          <p:cNvSpPr>
            <a:spLocks noChangeArrowheads="1"/>
          </p:cNvSpPr>
          <p:nvPr/>
        </p:nvSpPr>
        <p:spPr bwMode="auto">
          <a:xfrm>
            <a:off x="2438400" y="4617076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2537" name="Rectangle 1033"/>
          <p:cNvSpPr>
            <a:spLocks noChangeArrowheads="1"/>
          </p:cNvSpPr>
          <p:nvPr/>
        </p:nvSpPr>
        <p:spPr bwMode="auto">
          <a:xfrm>
            <a:off x="3930650" y="4998076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2538" name="Rectangle 1034"/>
          <p:cNvSpPr>
            <a:spLocks noChangeArrowheads="1"/>
          </p:cNvSpPr>
          <p:nvPr/>
        </p:nvSpPr>
        <p:spPr bwMode="auto">
          <a:xfrm>
            <a:off x="4419600" y="4083676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22539" name="Rectangle 1035"/>
          <p:cNvSpPr>
            <a:spLocks noChangeArrowheads="1"/>
          </p:cNvSpPr>
          <p:nvPr/>
        </p:nvSpPr>
        <p:spPr bwMode="auto">
          <a:xfrm>
            <a:off x="1905000" y="5379076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4" name="Text Box 1030"/>
          <p:cNvSpPr txBox="1">
            <a:spLocks noChangeArrowheads="1"/>
          </p:cNvSpPr>
          <p:nvPr/>
        </p:nvSpPr>
        <p:spPr bwMode="auto">
          <a:xfrm>
            <a:off x="1361105" y="4617076"/>
            <a:ext cx="45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5" name="Rectangle 1031"/>
          <p:cNvSpPr>
            <a:spLocks noChangeArrowheads="1"/>
          </p:cNvSpPr>
          <p:nvPr/>
        </p:nvSpPr>
        <p:spPr bwMode="auto">
          <a:xfrm>
            <a:off x="4942505" y="4998076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6" name="Rectangle 1032"/>
          <p:cNvSpPr>
            <a:spLocks noChangeArrowheads="1"/>
          </p:cNvSpPr>
          <p:nvPr/>
        </p:nvSpPr>
        <p:spPr bwMode="auto">
          <a:xfrm>
            <a:off x="2427905" y="4617076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7" name="Rectangle 1033"/>
          <p:cNvSpPr>
            <a:spLocks noChangeArrowheads="1"/>
          </p:cNvSpPr>
          <p:nvPr/>
        </p:nvSpPr>
        <p:spPr bwMode="auto">
          <a:xfrm>
            <a:off x="3920155" y="4998076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8" name="Rectangle 1034"/>
          <p:cNvSpPr>
            <a:spLocks noChangeArrowheads="1"/>
          </p:cNvSpPr>
          <p:nvPr/>
        </p:nvSpPr>
        <p:spPr bwMode="auto">
          <a:xfrm>
            <a:off x="4409105" y="4083676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9" name="Rectangle 1035"/>
          <p:cNvSpPr>
            <a:spLocks noChangeArrowheads="1"/>
          </p:cNvSpPr>
          <p:nvPr/>
        </p:nvSpPr>
        <p:spPr bwMode="auto">
          <a:xfrm>
            <a:off x="1894505" y="5379076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42707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1"/>
                </a:solidFill>
              </a:rPr>
              <a:t>More on the SSS Postulate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58007" y="-468230"/>
            <a:ext cx="8952186" cy="4906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200" b="1" dirty="0" smtClean="0"/>
              <a:t>If AB </a:t>
            </a:r>
            <a:r>
              <a:rPr lang="en-US" sz="3200" b="1" dirty="0" smtClean="0">
                <a:sym typeface="Symbol" pitchFamily="18" charset="2"/>
              </a:rPr>
              <a:t></a:t>
            </a:r>
            <a:r>
              <a:rPr lang="en-US" sz="3200" b="1" dirty="0" smtClean="0"/>
              <a:t> ED, AC </a:t>
            </a:r>
            <a:r>
              <a:rPr lang="en-US" sz="3200" b="1" dirty="0" smtClean="0">
                <a:sym typeface="Symbol" pitchFamily="18" charset="2"/>
              </a:rPr>
              <a:t></a:t>
            </a:r>
            <a:r>
              <a:rPr lang="en-US" sz="3200" b="1" dirty="0" smtClean="0"/>
              <a:t> EF, &amp; BC </a:t>
            </a:r>
            <a:r>
              <a:rPr lang="en-US" sz="3200" b="1" dirty="0" smtClean="0">
                <a:sym typeface="Symbol" pitchFamily="18" charset="2"/>
              </a:rPr>
              <a:t></a:t>
            </a:r>
            <a:r>
              <a:rPr lang="en-US" sz="3200" b="1" dirty="0" smtClean="0"/>
              <a:t> DF, then </a:t>
            </a:r>
            <a:r>
              <a:rPr lang="el-GR" sz="3200" b="1" dirty="0" smtClean="0">
                <a:cs typeface="Arial" charset="0"/>
              </a:rPr>
              <a:t>Δ</a:t>
            </a:r>
            <a:r>
              <a:rPr lang="en-US" sz="3200" b="1" dirty="0" smtClean="0"/>
              <a:t>ABC </a:t>
            </a:r>
            <a:r>
              <a:rPr lang="en-US" sz="3200" b="1" dirty="0" smtClean="0">
                <a:sym typeface="Symbol" pitchFamily="18" charset="2"/>
              </a:rPr>
              <a:t></a:t>
            </a:r>
            <a:r>
              <a:rPr lang="en-US" sz="3200" b="1" dirty="0" smtClean="0"/>
              <a:t> </a:t>
            </a:r>
            <a:r>
              <a:rPr lang="el-GR" sz="3200" b="1" dirty="0" smtClean="0">
                <a:cs typeface="Arial" charset="0"/>
              </a:rPr>
              <a:t>Δ</a:t>
            </a:r>
            <a:r>
              <a:rPr lang="en-US" sz="3200" b="1" dirty="0" smtClean="0"/>
              <a:t>EDF.</a:t>
            </a:r>
          </a:p>
        </p:txBody>
      </p:sp>
      <p:sp>
        <p:nvSpPr>
          <p:cNvPr id="5176" name="AutoShape 56"/>
          <p:cNvSpPr>
            <a:spLocks noChangeArrowheads="1"/>
          </p:cNvSpPr>
          <p:nvPr/>
        </p:nvSpPr>
        <p:spPr bwMode="auto">
          <a:xfrm rot="1962448">
            <a:off x="3200400" y="3429000"/>
            <a:ext cx="2362200" cy="2362200"/>
          </a:xfrm>
          <a:prstGeom prst="triangle">
            <a:avLst>
              <a:gd name="adj" fmla="val 50000"/>
            </a:avLst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6096000" y="2971801"/>
            <a:ext cx="3733800" cy="3708401"/>
            <a:chOff x="288" y="1824"/>
            <a:chExt cx="2352" cy="2336"/>
          </a:xfrm>
        </p:grpSpPr>
        <p:sp>
          <p:nvSpPr>
            <p:cNvPr id="15377" name="Line 57"/>
            <p:cNvSpPr>
              <a:spLocks noChangeShapeType="1"/>
            </p:cNvSpPr>
            <p:nvPr/>
          </p:nvSpPr>
          <p:spPr bwMode="auto">
            <a:xfrm>
              <a:off x="1344" y="2496"/>
              <a:ext cx="144" cy="1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Line 59"/>
            <p:cNvSpPr>
              <a:spLocks noChangeShapeType="1"/>
            </p:cNvSpPr>
            <p:nvPr/>
          </p:nvSpPr>
          <p:spPr bwMode="auto">
            <a:xfrm flipV="1">
              <a:off x="1152" y="3264"/>
              <a:ext cx="192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9" name="Line 60"/>
            <p:cNvSpPr>
              <a:spLocks noChangeShapeType="1"/>
            </p:cNvSpPr>
            <p:nvPr/>
          </p:nvSpPr>
          <p:spPr bwMode="auto">
            <a:xfrm>
              <a:off x="1872" y="3024"/>
              <a:ext cx="288" cy="4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Line 61"/>
            <p:cNvSpPr>
              <a:spLocks noChangeShapeType="1"/>
            </p:cNvSpPr>
            <p:nvPr/>
          </p:nvSpPr>
          <p:spPr bwMode="auto">
            <a:xfrm>
              <a:off x="1872" y="2928"/>
              <a:ext cx="288" cy="4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1" name="Line 62"/>
            <p:cNvSpPr>
              <a:spLocks noChangeShapeType="1"/>
            </p:cNvSpPr>
            <p:nvPr/>
          </p:nvSpPr>
          <p:spPr bwMode="auto">
            <a:xfrm flipV="1">
              <a:off x="1248" y="3312"/>
              <a:ext cx="192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Line 63"/>
            <p:cNvSpPr>
              <a:spLocks noChangeShapeType="1"/>
            </p:cNvSpPr>
            <p:nvPr/>
          </p:nvSpPr>
          <p:spPr bwMode="auto">
            <a:xfrm flipV="1">
              <a:off x="1344" y="3360"/>
              <a:ext cx="192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Text Box 64"/>
            <p:cNvSpPr txBox="1">
              <a:spLocks noChangeArrowheads="1"/>
            </p:cNvSpPr>
            <p:nvPr/>
          </p:nvSpPr>
          <p:spPr bwMode="auto">
            <a:xfrm>
              <a:off x="2016" y="1824"/>
              <a:ext cx="624" cy="365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/>
                <a:t>E</a:t>
              </a:r>
            </a:p>
          </p:txBody>
        </p:sp>
        <p:sp>
          <p:nvSpPr>
            <p:cNvPr id="15384" name="Rectangle 65"/>
            <p:cNvSpPr>
              <a:spLocks noChangeArrowheads="1"/>
            </p:cNvSpPr>
            <p:nvPr/>
          </p:nvSpPr>
          <p:spPr bwMode="auto">
            <a:xfrm>
              <a:off x="2016" y="3792"/>
              <a:ext cx="279" cy="368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/>
                <a:t>D</a:t>
              </a:r>
            </a:p>
          </p:txBody>
        </p:sp>
        <p:sp>
          <p:nvSpPr>
            <p:cNvPr id="15385" name="Rectangle 66"/>
            <p:cNvSpPr>
              <a:spLocks noChangeArrowheads="1"/>
            </p:cNvSpPr>
            <p:nvPr/>
          </p:nvSpPr>
          <p:spPr bwMode="auto">
            <a:xfrm>
              <a:off x="288" y="2832"/>
              <a:ext cx="235" cy="368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 dirty="0"/>
                <a:t>F</a:t>
              </a:r>
            </a:p>
          </p:txBody>
        </p:sp>
      </p:grpSp>
      <p:sp>
        <p:nvSpPr>
          <p:cNvPr id="5188" name="AutoShape 68"/>
          <p:cNvSpPr>
            <a:spLocks noChangeArrowheads="1"/>
          </p:cNvSpPr>
          <p:nvPr/>
        </p:nvSpPr>
        <p:spPr bwMode="auto">
          <a:xfrm rot="1962448">
            <a:off x="7162800" y="3352800"/>
            <a:ext cx="2362200" cy="2362200"/>
          </a:xfrm>
          <a:prstGeom prst="triangle">
            <a:avLst>
              <a:gd name="adj" fmla="val 50000"/>
            </a:avLst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70"/>
          <p:cNvGrpSpPr>
            <a:grpSpLocks/>
          </p:cNvGrpSpPr>
          <p:nvPr/>
        </p:nvGrpSpPr>
        <p:grpSpPr bwMode="auto">
          <a:xfrm>
            <a:off x="2133600" y="3048001"/>
            <a:ext cx="3733800" cy="3708401"/>
            <a:chOff x="288" y="1824"/>
            <a:chExt cx="2352" cy="2336"/>
          </a:xfrm>
        </p:grpSpPr>
        <p:sp>
          <p:nvSpPr>
            <p:cNvPr id="15368" name="Line 71"/>
            <p:cNvSpPr>
              <a:spLocks noChangeShapeType="1"/>
            </p:cNvSpPr>
            <p:nvPr/>
          </p:nvSpPr>
          <p:spPr bwMode="auto">
            <a:xfrm>
              <a:off x="1344" y="2496"/>
              <a:ext cx="144" cy="1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Line 72"/>
            <p:cNvSpPr>
              <a:spLocks noChangeShapeType="1"/>
            </p:cNvSpPr>
            <p:nvPr/>
          </p:nvSpPr>
          <p:spPr bwMode="auto">
            <a:xfrm flipV="1">
              <a:off x="1152" y="3264"/>
              <a:ext cx="192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Line 73"/>
            <p:cNvSpPr>
              <a:spLocks noChangeShapeType="1"/>
            </p:cNvSpPr>
            <p:nvPr/>
          </p:nvSpPr>
          <p:spPr bwMode="auto">
            <a:xfrm>
              <a:off x="1872" y="3024"/>
              <a:ext cx="288" cy="4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Line 74"/>
            <p:cNvSpPr>
              <a:spLocks noChangeShapeType="1"/>
            </p:cNvSpPr>
            <p:nvPr/>
          </p:nvSpPr>
          <p:spPr bwMode="auto">
            <a:xfrm>
              <a:off x="1872" y="2928"/>
              <a:ext cx="288" cy="4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Line 75"/>
            <p:cNvSpPr>
              <a:spLocks noChangeShapeType="1"/>
            </p:cNvSpPr>
            <p:nvPr/>
          </p:nvSpPr>
          <p:spPr bwMode="auto">
            <a:xfrm flipV="1">
              <a:off x="1248" y="3312"/>
              <a:ext cx="192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Line 76"/>
            <p:cNvSpPr>
              <a:spLocks noChangeShapeType="1"/>
            </p:cNvSpPr>
            <p:nvPr/>
          </p:nvSpPr>
          <p:spPr bwMode="auto">
            <a:xfrm flipV="1">
              <a:off x="1344" y="3360"/>
              <a:ext cx="192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Text Box 77"/>
            <p:cNvSpPr txBox="1">
              <a:spLocks noChangeArrowheads="1"/>
            </p:cNvSpPr>
            <p:nvPr/>
          </p:nvSpPr>
          <p:spPr bwMode="auto">
            <a:xfrm>
              <a:off x="2016" y="1824"/>
              <a:ext cx="624" cy="365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dirty="0"/>
                <a:t>A</a:t>
              </a:r>
            </a:p>
          </p:txBody>
        </p:sp>
        <p:sp>
          <p:nvSpPr>
            <p:cNvPr id="15375" name="Rectangle 78"/>
            <p:cNvSpPr>
              <a:spLocks noChangeArrowheads="1"/>
            </p:cNvSpPr>
            <p:nvPr/>
          </p:nvSpPr>
          <p:spPr bwMode="auto">
            <a:xfrm>
              <a:off x="2016" y="3792"/>
              <a:ext cx="262" cy="368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/>
                <a:t>B</a:t>
              </a:r>
            </a:p>
          </p:txBody>
        </p:sp>
        <p:sp>
          <p:nvSpPr>
            <p:cNvPr id="15376" name="Rectangle 79"/>
            <p:cNvSpPr>
              <a:spLocks noChangeArrowheads="1"/>
            </p:cNvSpPr>
            <p:nvPr/>
          </p:nvSpPr>
          <p:spPr bwMode="auto">
            <a:xfrm>
              <a:off x="288" y="2832"/>
              <a:ext cx="254" cy="368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/>
                <a:t>C</a:t>
              </a:r>
            </a:p>
          </p:txBody>
        </p:sp>
      </p:grpSp>
      <p:cxnSp>
        <p:nvCxnSpPr>
          <p:cNvPr id="27" name="Straight Connector 26"/>
          <p:cNvCxnSpPr/>
          <p:nvPr/>
        </p:nvCxnSpPr>
        <p:spPr>
          <a:xfrm>
            <a:off x="2956034" y="1773620"/>
            <a:ext cx="381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133600" y="1773620"/>
            <a:ext cx="381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278563" y="1757854"/>
            <a:ext cx="381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372100" y="1765737"/>
            <a:ext cx="381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57700" y="1773620"/>
            <a:ext cx="381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657600" y="1773620"/>
            <a:ext cx="381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8273158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  <p:bldP spid="5176" grpId="0" animBg="1"/>
      <p:bldP spid="518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b="1" dirty="0"/>
              <a:t>Side-Angle-Side (SAS) Postulate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5801" y="1981200"/>
            <a:ext cx="8610599" cy="2590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800" dirty="0"/>
              <a:t>If two sides and the included angle of one triangle is congruent to two sides and the included angle of another triangle, then the two triangles are congruent. </a:t>
            </a:r>
          </a:p>
        </p:txBody>
      </p:sp>
      <p:sp>
        <p:nvSpPr>
          <p:cNvPr id="23556" name="Freeform 4"/>
          <p:cNvSpPr>
            <a:spLocks/>
          </p:cNvSpPr>
          <p:nvPr/>
        </p:nvSpPr>
        <p:spPr bwMode="auto">
          <a:xfrm>
            <a:off x="2362200" y="5257800"/>
            <a:ext cx="2514600" cy="838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528"/>
              </a:cxn>
              <a:cxn ang="0">
                <a:pos x="1584" y="528"/>
              </a:cxn>
              <a:cxn ang="0">
                <a:pos x="0" y="0"/>
              </a:cxn>
            </a:cxnLst>
            <a:rect l="0" t="0" r="r" b="b"/>
            <a:pathLst>
              <a:path w="1584" h="528">
                <a:moveTo>
                  <a:pt x="0" y="0"/>
                </a:moveTo>
                <a:lnTo>
                  <a:pt x="480" y="528"/>
                </a:lnTo>
                <a:lnTo>
                  <a:pt x="1584" y="52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557" name="Freeform 5"/>
          <p:cNvSpPr>
            <a:spLocks/>
          </p:cNvSpPr>
          <p:nvPr/>
        </p:nvSpPr>
        <p:spPr bwMode="auto">
          <a:xfrm>
            <a:off x="5334000" y="4876800"/>
            <a:ext cx="2514600" cy="838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528"/>
              </a:cxn>
              <a:cxn ang="0">
                <a:pos x="1584" y="528"/>
              </a:cxn>
              <a:cxn ang="0">
                <a:pos x="0" y="0"/>
              </a:cxn>
            </a:cxnLst>
            <a:rect l="0" t="0" r="r" b="b"/>
            <a:pathLst>
              <a:path w="1584" h="528">
                <a:moveTo>
                  <a:pt x="0" y="0"/>
                </a:moveTo>
                <a:lnTo>
                  <a:pt x="480" y="528"/>
                </a:lnTo>
                <a:lnTo>
                  <a:pt x="1584" y="52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286000" y="55626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5334000" y="52578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3733800" y="60960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6781800" y="57912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2990802" y="5726668"/>
            <a:ext cx="6286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110</a:t>
            </a:r>
            <a:r>
              <a:rPr lang="en-US" dirty="0">
                <a:cs typeface="Times New Roman" charset="0"/>
              </a:rPr>
              <a:t>°</a:t>
            </a:r>
            <a:endParaRPr lang="en-US" dirty="0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5962602" y="5353551"/>
            <a:ext cx="6286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110</a:t>
            </a:r>
            <a:r>
              <a:rPr lang="en-US" dirty="0">
                <a:cs typeface="Times New Roman" charset="0"/>
              </a:rPr>
              <a:t>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53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4346" y="432063"/>
            <a:ext cx="11587654" cy="4525963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4000" b="1" dirty="0"/>
              <a:t>If BC </a:t>
            </a:r>
            <a:r>
              <a:rPr lang="en-US" sz="4000" b="1" dirty="0">
                <a:sym typeface="Symbol" pitchFamily="18" charset="2"/>
              </a:rPr>
              <a:t></a:t>
            </a:r>
            <a:r>
              <a:rPr lang="en-US" sz="4000" b="1" dirty="0"/>
              <a:t> YX, AC </a:t>
            </a:r>
            <a:r>
              <a:rPr lang="en-US" sz="4000" b="1" dirty="0">
                <a:sym typeface="Symbol" pitchFamily="18" charset="2"/>
              </a:rPr>
              <a:t></a:t>
            </a:r>
            <a:r>
              <a:rPr lang="en-US" sz="4000" b="1" dirty="0"/>
              <a:t> ZX, &amp; </a:t>
            </a:r>
            <a:r>
              <a:rPr lang="en-US" sz="4000" b="1" dirty="0">
                <a:sym typeface="Symbol" pitchFamily="18" charset="2"/>
              </a:rPr>
              <a:t></a:t>
            </a:r>
            <a:r>
              <a:rPr lang="en-US" sz="4000" b="1" dirty="0"/>
              <a:t>C </a:t>
            </a:r>
            <a:r>
              <a:rPr lang="en-US" sz="4000" b="1" dirty="0">
                <a:sym typeface="Symbol" pitchFamily="18" charset="2"/>
              </a:rPr>
              <a:t></a:t>
            </a:r>
            <a:r>
              <a:rPr lang="en-US" sz="4000" b="1" dirty="0"/>
              <a:t> </a:t>
            </a:r>
            <a:r>
              <a:rPr lang="en-US" sz="4000" b="1" dirty="0">
                <a:sym typeface="Symbol" pitchFamily="18" charset="2"/>
              </a:rPr>
              <a:t></a:t>
            </a:r>
            <a:r>
              <a:rPr lang="en-US" sz="4000" b="1" dirty="0"/>
              <a:t>X, then </a:t>
            </a:r>
            <a:r>
              <a:rPr lang="el-GR" sz="4000" b="1" dirty="0">
                <a:cs typeface="Arial" charset="0"/>
              </a:rPr>
              <a:t>Δ</a:t>
            </a:r>
            <a:r>
              <a:rPr lang="en-US" sz="4000" b="1" dirty="0"/>
              <a:t>ABC </a:t>
            </a:r>
            <a:r>
              <a:rPr lang="en-US" sz="4000" b="1" dirty="0">
                <a:sym typeface="Symbol" pitchFamily="18" charset="2"/>
              </a:rPr>
              <a:t> </a:t>
            </a:r>
            <a:r>
              <a:rPr lang="el-GR" sz="4000" b="1" dirty="0">
                <a:cs typeface="Arial" charset="0"/>
                <a:sym typeface="Symbol" pitchFamily="18" charset="2"/>
              </a:rPr>
              <a:t>Δ</a:t>
            </a:r>
            <a:r>
              <a:rPr lang="en-US" sz="4000" b="1" dirty="0"/>
              <a:t>ZXY.</a:t>
            </a:r>
          </a:p>
        </p:txBody>
      </p:sp>
      <p:sp>
        <p:nvSpPr>
          <p:cNvPr id="19459" name="Text Box 8"/>
          <p:cNvSpPr txBox="1">
            <a:spLocks noChangeArrowheads="1"/>
          </p:cNvSpPr>
          <p:nvPr/>
        </p:nvSpPr>
        <p:spPr bwMode="auto">
          <a:xfrm>
            <a:off x="1828800" y="28194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/>
              <a:t>B</a:t>
            </a:r>
          </a:p>
        </p:txBody>
      </p:sp>
      <p:sp>
        <p:nvSpPr>
          <p:cNvPr id="19460" name="Text Box 9"/>
          <p:cNvSpPr txBox="1">
            <a:spLocks noChangeArrowheads="1"/>
          </p:cNvSpPr>
          <p:nvPr/>
        </p:nvSpPr>
        <p:spPr bwMode="auto">
          <a:xfrm>
            <a:off x="1524000" y="57150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/>
              <a:t>A</a:t>
            </a:r>
          </a:p>
        </p:txBody>
      </p:sp>
      <p:sp>
        <p:nvSpPr>
          <p:cNvPr id="19461" name="Text Box 10"/>
          <p:cNvSpPr txBox="1">
            <a:spLocks noChangeArrowheads="1"/>
          </p:cNvSpPr>
          <p:nvPr/>
        </p:nvSpPr>
        <p:spPr bwMode="auto">
          <a:xfrm>
            <a:off x="4800600" y="57150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/>
              <a:t>C</a:t>
            </a:r>
          </a:p>
        </p:txBody>
      </p:sp>
      <p:sp>
        <p:nvSpPr>
          <p:cNvPr id="19462" name="Text Box 11"/>
          <p:cNvSpPr txBox="1">
            <a:spLocks noChangeArrowheads="1"/>
          </p:cNvSpPr>
          <p:nvPr/>
        </p:nvSpPr>
        <p:spPr bwMode="auto">
          <a:xfrm>
            <a:off x="6019800" y="57150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/>
              <a:t>X</a:t>
            </a:r>
          </a:p>
        </p:txBody>
      </p:sp>
      <p:sp>
        <p:nvSpPr>
          <p:cNvPr id="19463" name="Text Box 12"/>
          <p:cNvSpPr txBox="1">
            <a:spLocks noChangeArrowheads="1"/>
          </p:cNvSpPr>
          <p:nvPr/>
        </p:nvSpPr>
        <p:spPr bwMode="auto">
          <a:xfrm>
            <a:off x="9296400" y="28194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/>
              <a:t>Y</a:t>
            </a:r>
          </a:p>
        </p:txBody>
      </p:sp>
      <p:sp>
        <p:nvSpPr>
          <p:cNvPr id="19464" name="Text Box 13"/>
          <p:cNvSpPr txBox="1">
            <a:spLocks noChangeArrowheads="1"/>
          </p:cNvSpPr>
          <p:nvPr/>
        </p:nvSpPr>
        <p:spPr bwMode="auto">
          <a:xfrm>
            <a:off x="9601200" y="57912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/>
              <a:t>Z</a:t>
            </a:r>
          </a:p>
        </p:txBody>
      </p:sp>
      <p:sp>
        <p:nvSpPr>
          <p:cNvPr id="19465" name="Text Box 14"/>
          <p:cNvSpPr txBox="1">
            <a:spLocks noChangeArrowheads="1"/>
          </p:cNvSpPr>
          <p:nvPr/>
        </p:nvSpPr>
        <p:spPr bwMode="auto">
          <a:xfrm rot="-1828883">
            <a:off x="6934200" y="52578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/>
              <a:t>)</a:t>
            </a:r>
          </a:p>
        </p:txBody>
      </p:sp>
      <p:sp>
        <p:nvSpPr>
          <p:cNvPr id="19466" name="Text Box 15"/>
          <p:cNvSpPr txBox="1">
            <a:spLocks noChangeArrowheads="1"/>
          </p:cNvSpPr>
          <p:nvPr/>
        </p:nvSpPr>
        <p:spPr bwMode="auto">
          <a:xfrm>
            <a:off x="4114800" y="53340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/>
              <a:t>(</a:t>
            </a:r>
          </a:p>
        </p:txBody>
      </p:sp>
      <p:sp>
        <p:nvSpPr>
          <p:cNvPr id="19467" name="AutoShape 17"/>
          <p:cNvSpPr>
            <a:spLocks noChangeArrowheads="1"/>
          </p:cNvSpPr>
          <p:nvPr/>
        </p:nvSpPr>
        <p:spPr bwMode="auto">
          <a:xfrm>
            <a:off x="2135189" y="3427414"/>
            <a:ext cx="2587625" cy="2439987"/>
          </a:xfrm>
          <a:prstGeom prst="triangle">
            <a:avLst>
              <a:gd name="adj" fmla="val 5574"/>
            </a:avLst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AutoShape 18"/>
          <p:cNvSpPr>
            <a:spLocks noChangeArrowheads="1"/>
          </p:cNvSpPr>
          <p:nvPr/>
        </p:nvSpPr>
        <p:spPr bwMode="auto">
          <a:xfrm flipH="1">
            <a:off x="6629400" y="3505200"/>
            <a:ext cx="2895600" cy="2439988"/>
          </a:xfrm>
          <a:prstGeom prst="triangle">
            <a:avLst>
              <a:gd name="adj" fmla="val 5574"/>
            </a:avLst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Line 19"/>
          <p:cNvSpPr>
            <a:spLocks noChangeShapeType="1"/>
          </p:cNvSpPr>
          <p:nvPr/>
        </p:nvSpPr>
        <p:spPr bwMode="auto">
          <a:xfrm flipH="1">
            <a:off x="3200400" y="4267200"/>
            <a:ext cx="3810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0" name="Line 20"/>
          <p:cNvSpPr>
            <a:spLocks noChangeShapeType="1"/>
          </p:cNvSpPr>
          <p:nvPr/>
        </p:nvSpPr>
        <p:spPr bwMode="auto">
          <a:xfrm>
            <a:off x="7924800" y="4419600"/>
            <a:ext cx="3048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1" name="Line 21"/>
          <p:cNvSpPr>
            <a:spLocks noChangeShapeType="1"/>
          </p:cNvSpPr>
          <p:nvPr/>
        </p:nvSpPr>
        <p:spPr bwMode="auto">
          <a:xfrm>
            <a:off x="2895600" y="55626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2" name="Line 22"/>
          <p:cNvSpPr>
            <a:spLocks noChangeShapeType="1"/>
          </p:cNvSpPr>
          <p:nvPr/>
        </p:nvSpPr>
        <p:spPr bwMode="auto">
          <a:xfrm>
            <a:off x="3124200" y="55626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3" name="Line 23"/>
          <p:cNvSpPr>
            <a:spLocks noChangeShapeType="1"/>
          </p:cNvSpPr>
          <p:nvPr/>
        </p:nvSpPr>
        <p:spPr bwMode="auto">
          <a:xfrm>
            <a:off x="8001000" y="5638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4" name="Line 24"/>
          <p:cNvSpPr>
            <a:spLocks noChangeShapeType="1"/>
          </p:cNvSpPr>
          <p:nvPr/>
        </p:nvSpPr>
        <p:spPr bwMode="auto">
          <a:xfrm>
            <a:off x="8229600" y="5638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7" name="Rectangle 25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1"/>
                </a:solidFill>
              </a:rPr>
              <a:t>More on the SAS Postulate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2422634"/>
            <a:ext cx="381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171700" y="2422634"/>
            <a:ext cx="381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048001" y="2422634"/>
            <a:ext cx="381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084583" y="2393731"/>
            <a:ext cx="381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07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index car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685800"/>
            <a:ext cx="9144000" cy="5486400"/>
          </a:xfrm>
          <a:prstGeom prst="rect">
            <a:avLst/>
          </a:prstGeom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609600"/>
            <a:ext cx="5105400" cy="205359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>
                <a:solidFill>
                  <a:srgbClr val="FF0000"/>
                </a:solidFill>
              </a:rPr>
              <a:t>(ASA) </a:t>
            </a:r>
            <a:r>
              <a:rPr lang="en-US" b="1" dirty="0">
                <a:solidFill>
                  <a:schemeClr val="bg1"/>
                </a:solidFill>
              </a:rPr>
              <a:t>Angle-Side-Angle Congruence Postulate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743200"/>
            <a:ext cx="4876800" cy="2819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>
                <a:solidFill>
                  <a:schemeClr val="bg1"/>
                </a:solidFill>
              </a:rPr>
              <a:t>If two angles and the included side of one triangle are congruent to two angles and the included side of a second triangle, then the triangles are congruent.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lum bright="100000" contrast="-100000"/>
          </a:blip>
          <a:srcRect/>
          <a:stretch>
            <a:fillRect/>
          </a:stretch>
        </p:blipFill>
        <p:spPr bwMode="auto">
          <a:xfrm>
            <a:off x="6629400" y="1447801"/>
            <a:ext cx="4038600" cy="35718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5125" name="Arc 6"/>
          <p:cNvSpPr>
            <a:spLocks/>
          </p:cNvSpPr>
          <p:nvPr/>
        </p:nvSpPr>
        <p:spPr bwMode="auto">
          <a:xfrm>
            <a:off x="7010400" y="3048000"/>
            <a:ext cx="152400" cy="152400"/>
          </a:xfrm>
          <a:custGeom>
            <a:avLst/>
            <a:gdLst>
              <a:gd name="T0" fmla="*/ 0 w 21600"/>
              <a:gd name="T1" fmla="*/ 0 h 21600"/>
              <a:gd name="T2" fmla="*/ 152400 w 21600"/>
              <a:gd name="T3" fmla="*/ 152400 h 21600"/>
              <a:gd name="T4" fmla="*/ 0 w 21600"/>
              <a:gd name="T5" fmla="*/ 152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5126" name="Arc 7"/>
          <p:cNvSpPr>
            <a:spLocks/>
          </p:cNvSpPr>
          <p:nvPr/>
        </p:nvSpPr>
        <p:spPr bwMode="auto">
          <a:xfrm>
            <a:off x="8382000" y="4191000"/>
            <a:ext cx="152400" cy="152400"/>
          </a:xfrm>
          <a:custGeom>
            <a:avLst/>
            <a:gdLst>
              <a:gd name="T0" fmla="*/ 0 w 21600"/>
              <a:gd name="T1" fmla="*/ 0 h 21600"/>
              <a:gd name="T2" fmla="*/ 152400 w 21600"/>
              <a:gd name="T3" fmla="*/ 152400 h 21600"/>
              <a:gd name="T4" fmla="*/ 0 w 21600"/>
              <a:gd name="T5" fmla="*/ 152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Arc 10"/>
          <p:cNvSpPr>
            <a:spLocks/>
          </p:cNvSpPr>
          <p:nvPr/>
        </p:nvSpPr>
        <p:spPr bwMode="auto">
          <a:xfrm rot="2498013" flipH="1" flipV="1">
            <a:off x="9861177" y="3612778"/>
            <a:ext cx="152400" cy="152400"/>
          </a:xfrm>
          <a:custGeom>
            <a:avLst/>
            <a:gdLst>
              <a:gd name="T0" fmla="*/ 0 w 21600"/>
              <a:gd name="T1" fmla="*/ 0 h 21600"/>
              <a:gd name="T2" fmla="*/ 152400 w 21600"/>
              <a:gd name="T3" fmla="*/ 152400 h 21600"/>
              <a:gd name="T4" fmla="*/ 0 w 21600"/>
              <a:gd name="T5" fmla="*/ 152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Arc 11"/>
          <p:cNvSpPr>
            <a:spLocks/>
          </p:cNvSpPr>
          <p:nvPr/>
        </p:nvSpPr>
        <p:spPr bwMode="auto">
          <a:xfrm rot="2498013" flipH="1" flipV="1">
            <a:off x="9784977" y="3612778"/>
            <a:ext cx="152400" cy="152400"/>
          </a:xfrm>
          <a:custGeom>
            <a:avLst/>
            <a:gdLst>
              <a:gd name="T0" fmla="*/ 0 w 21600"/>
              <a:gd name="T1" fmla="*/ 0 h 21600"/>
              <a:gd name="T2" fmla="*/ 152400 w 21600"/>
              <a:gd name="T3" fmla="*/ 152400 h 21600"/>
              <a:gd name="T4" fmla="*/ 0 w 21600"/>
              <a:gd name="T5" fmla="*/ 152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Arc 12"/>
          <p:cNvSpPr>
            <a:spLocks/>
          </p:cNvSpPr>
          <p:nvPr/>
        </p:nvSpPr>
        <p:spPr bwMode="auto">
          <a:xfrm rot="2498013" flipH="1" flipV="1">
            <a:off x="8565777" y="2393578"/>
            <a:ext cx="152400" cy="152400"/>
          </a:xfrm>
          <a:custGeom>
            <a:avLst/>
            <a:gdLst>
              <a:gd name="T0" fmla="*/ 0 w 21600"/>
              <a:gd name="T1" fmla="*/ 0 h 21600"/>
              <a:gd name="T2" fmla="*/ 152400 w 21600"/>
              <a:gd name="T3" fmla="*/ 152400 h 21600"/>
              <a:gd name="T4" fmla="*/ 0 w 21600"/>
              <a:gd name="T5" fmla="*/ 152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Arc 13"/>
          <p:cNvSpPr>
            <a:spLocks/>
          </p:cNvSpPr>
          <p:nvPr/>
        </p:nvSpPr>
        <p:spPr bwMode="auto">
          <a:xfrm rot="2498013" flipH="1" flipV="1">
            <a:off x="8413377" y="2393576"/>
            <a:ext cx="152400" cy="152400"/>
          </a:xfrm>
          <a:custGeom>
            <a:avLst/>
            <a:gdLst>
              <a:gd name="T0" fmla="*/ 0 w 21600"/>
              <a:gd name="T1" fmla="*/ 0 h 21600"/>
              <a:gd name="T2" fmla="*/ 152400 w 21600"/>
              <a:gd name="T3" fmla="*/ 152400 h 21600"/>
              <a:gd name="T4" fmla="*/ 0 w 21600"/>
              <a:gd name="T5" fmla="*/ 152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94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22" y="207572"/>
            <a:ext cx="10131427" cy="1468800"/>
          </a:xfrm>
        </p:spPr>
        <p:txBody>
          <a:bodyPr/>
          <a:lstStyle/>
          <a:p>
            <a:r>
              <a:rPr lang="en-US" dirty="0" err="1" smtClean="0"/>
              <a:t>Kahoot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86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568</TotalTime>
  <Words>233</Words>
  <Application>Microsoft Office PowerPoint</Application>
  <PresentationFormat>Widescreen</PresentationFormat>
  <Paragraphs>91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Symbol</vt:lpstr>
      <vt:lpstr>Times New Roman</vt:lpstr>
      <vt:lpstr>Wingdings</vt:lpstr>
      <vt:lpstr>Celestial</vt:lpstr>
      <vt:lpstr>Triangle congruence</vt:lpstr>
      <vt:lpstr>PowerPoint Presentation</vt:lpstr>
      <vt:lpstr>PowerPoint Presentation</vt:lpstr>
      <vt:lpstr>PowerPoint Presentation</vt:lpstr>
      <vt:lpstr>More on the SSS Postulate</vt:lpstr>
      <vt:lpstr>Side-Angle-Side (SAS) Postulate</vt:lpstr>
      <vt:lpstr>More on the SAS Postulate</vt:lpstr>
      <vt:lpstr>(ASA) Angle-Side-Angle Congruence Postulate</vt:lpstr>
      <vt:lpstr>Kahoot</vt:lpstr>
      <vt:lpstr>PowerPoint Presentation</vt:lpstr>
      <vt:lpstr>      Given:  QR  UT, RS  TS, QS  US   Prove: ΔQRS  ΔUTS</vt:lpstr>
      <vt:lpstr>  Given: WX  XY, VX  ZX    Prove: ΔVXW  ΔZXY</vt:lpstr>
      <vt:lpstr>            Given: RS  RQ and ST  QT       Prove: Δ QRT  Δ SRT.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koverton</dc:creator>
  <cp:lastModifiedBy>Scott Etheridge</cp:lastModifiedBy>
  <cp:revision>22</cp:revision>
  <dcterms:created xsi:type="dcterms:W3CDTF">2016-12-05T20:06:03Z</dcterms:created>
  <dcterms:modified xsi:type="dcterms:W3CDTF">2016-12-08T19:43:49Z</dcterms:modified>
</cp:coreProperties>
</file>