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0" r:id="rId2"/>
    <p:sldMasterId id="2147483712" r:id="rId3"/>
    <p:sldMasterId id="2147483724" r:id="rId4"/>
    <p:sldMasterId id="2147483736" r:id="rId5"/>
    <p:sldMasterId id="2147483748" r:id="rId6"/>
    <p:sldMasterId id="2147483760" r:id="rId7"/>
    <p:sldMasterId id="2147483772" r:id="rId8"/>
    <p:sldMasterId id="2147483784" r:id="rId9"/>
    <p:sldMasterId id="2147483847" r:id="rId10"/>
  </p:sldMasterIdLst>
  <p:notesMasterIdLst>
    <p:notesMasterId r:id="rId18"/>
  </p:notesMasterIdLst>
  <p:handoutMasterIdLst>
    <p:handoutMasterId r:id="rId19"/>
  </p:handoutMasterIdLst>
  <p:sldIdLst>
    <p:sldId id="287" r:id="rId11"/>
    <p:sldId id="278" r:id="rId12"/>
    <p:sldId id="276" r:id="rId13"/>
    <p:sldId id="294" r:id="rId14"/>
    <p:sldId id="292" r:id="rId15"/>
    <p:sldId id="293" r:id="rId16"/>
    <p:sldId id="284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1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clrMru>
    <a:srgbClr val="FF0000"/>
    <a:srgbClr val="D60093"/>
    <a:srgbClr val="99FF33"/>
    <a:srgbClr val="FF33CC"/>
    <a:srgbClr val="E5C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30" autoAdjust="0"/>
    <p:restoredTop sz="90929"/>
  </p:normalViewPr>
  <p:slideViewPr>
    <p:cSldViewPr>
      <p:cViewPr varScale="1">
        <p:scale>
          <a:sx n="68" d="100"/>
          <a:sy n="68" d="100"/>
        </p:scale>
        <p:origin x="1188" y="54"/>
      </p:cViewPr>
      <p:guideLst>
        <p:guide orient="horz" pos="4319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7E5137-B1FA-5F4D-B065-5A6B225F1797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50D6EA-BCB2-4E4F-84C6-AB590B0D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93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A5CC3A-FF04-4F70-A15D-64D6EFA2B2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1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C78A2-6483-468B-B217-06B2FE42E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594D4-2A53-418D-8706-A442BD694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78A2-6483-468B-B217-06B2FE42E05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3D84-EC60-4C0A-A7C3-719E666D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FECE-A244-473D-96ED-F769750C4F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8F2B2-E0F0-4802-9761-A2A05C5D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EC39-6D46-419A-BB96-CD3098D83E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278F-AA9F-4ED2-97B4-E6A38643F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C611-5C01-444F-9C8C-FD13136BC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2C8C-228B-4EE6-9F6C-57122CCE60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FD7-316C-49D0-A3F0-331655CF7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4D4-2A53-418D-8706-A442BD694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B6C3C-8B5F-4219-83E5-33BEAF4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6C3C-8B5F-4219-83E5-33BEAF4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6080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6080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6083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6084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6085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085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6086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6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086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7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7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621E2D-D92A-4EA2-96EB-37ADE4837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CA76A-2533-4F7C-9AFB-D2DEFBC53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65567-25CC-4068-8B13-17F0ACF4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F4092-CF14-4D4D-876F-53F4DFA36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DF694-A8BA-4B96-AFE8-F2D84970E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3C094-F233-4825-8925-B8BC08709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522EF-7358-4999-B949-FB418681F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34C2-CC45-4F3C-B65D-4259A3582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B3D84-EC60-4C0A-A7C3-719E666D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85F72-4FA3-425F-A77D-59A7D2F72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67025-6A18-48F5-9BEB-D2674994C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98767-D978-4A1A-8154-BC81A1137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621E2D-D92A-4EA2-96EB-37ADE4837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76A-2533-4F7C-9AFB-D2DEFBC53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765567-25CC-4068-8B13-17F0ACF4CCA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0F4092-CF14-4D4D-876F-53F4DFA3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91DF694-A8BA-4B96-AFE8-F2D84970E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C094-F233-4825-8925-B8BC08709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1522EF-7358-4999-B949-FB418681F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8FECE-A244-473D-96ED-F769750C4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81734C2-CC45-4F3C-B65D-4259A3582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A085F72-4FA3-425F-A77D-59A7D2F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025-6A18-48F5-9BEB-D2674994C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8767-D978-4A1A-8154-BC81A113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6080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6080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6083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6084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6085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085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6086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6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086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7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7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621E2D-D92A-4EA2-96EB-37ADE4837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CA76A-2533-4F7C-9AFB-D2DEFBC53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65567-25CC-4068-8B13-17F0ACF4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F4092-CF14-4D4D-876F-53F4DFA36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DF694-A8BA-4B96-AFE8-F2D84970E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3C094-F233-4825-8925-B8BC08709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8F2B2-E0F0-4802-9761-A2A05C5D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522EF-7358-4999-B949-FB418681F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34C2-CC45-4F3C-B65D-4259A3582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85F72-4FA3-425F-A77D-59A7D2F72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67025-6A18-48F5-9BEB-D2674994C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98767-D978-4A1A-8154-BC81A1137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621E2D-D92A-4EA2-96EB-37ADE4837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76A-2533-4F7C-9AFB-D2DEFBC53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765567-25CC-4068-8B13-17F0ACF4CCA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0F4092-CF14-4D4D-876F-53F4DFA3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91DF694-A8BA-4B96-AFE8-F2D84970E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EEC39-6D46-419A-BB96-CD3098D83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C094-F233-4825-8925-B8BC08709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1522EF-7358-4999-B949-FB418681F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81734C2-CC45-4F3C-B65D-4259A3582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A085F72-4FA3-425F-A77D-59A7D2F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025-6A18-48F5-9BEB-D2674994C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8767-D978-4A1A-8154-BC81A113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6080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6080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6083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6084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6085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085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6086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6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086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7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7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621E2D-D92A-4EA2-96EB-37ADE4837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CA76A-2533-4F7C-9AFB-D2DEFBC53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65567-25CC-4068-8B13-17F0ACF4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F4092-CF14-4D4D-876F-53F4DFA36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2278F-AA9F-4ED2-97B4-E6A38643F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DF694-A8BA-4B96-AFE8-F2D84970E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3C094-F233-4825-8925-B8BC08709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522EF-7358-4999-B949-FB418681F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34C2-CC45-4F3C-B65D-4259A3582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85F72-4FA3-425F-A77D-59A7D2F72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67025-6A18-48F5-9BEB-D2674994C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98767-D978-4A1A-8154-BC81A1137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621E2D-D92A-4EA2-96EB-37ADE4837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76A-2533-4F7C-9AFB-D2DEFBC53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765567-25CC-4068-8B13-17F0ACF4CCA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0C611-5C01-444F-9C8C-FD13136BC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0F4092-CF14-4D4D-876F-53F4DFA3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91DF694-A8BA-4B96-AFE8-F2D84970E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C094-F233-4825-8925-B8BC08709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1522EF-7358-4999-B949-FB418681F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81734C2-CC45-4F3C-B65D-4259A3582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A085F72-4FA3-425F-A77D-59A7D2F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025-6A18-48F5-9BEB-D2674994C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8767-D978-4A1A-8154-BC81A113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6080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6080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0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1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6083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6084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6085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5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085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6086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6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086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7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7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621E2D-D92A-4EA2-96EB-37ADE4837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CA76A-2533-4F7C-9AFB-D2DEFBC53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E2C8C-228B-4EE6-9F6C-57122CCE6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65567-25CC-4068-8B13-17F0ACF4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F4092-CF14-4D4D-876F-53F4DFA36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DF694-A8BA-4B96-AFE8-F2D84970E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3C094-F233-4825-8925-B8BC08709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522EF-7358-4999-B949-FB418681F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34C2-CC45-4F3C-B65D-4259A3582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85F72-4FA3-425F-A77D-59A7D2F72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67025-6A18-48F5-9BEB-D2674994C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98767-D978-4A1A-8154-BC81A1137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621E2D-D92A-4EA2-96EB-37ADE4837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5FD7-316C-49D0-A3F0-331655CF7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76A-2533-4F7C-9AFB-D2DEFBC53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765567-25CC-4068-8B13-17F0ACF4CCA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0F4092-CF14-4D4D-876F-53F4DFA3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91DF694-A8BA-4B96-AFE8-F2D84970E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C094-F233-4825-8925-B8BC08709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1522EF-7358-4999-B949-FB418681F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81734C2-CC45-4F3C-B65D-4259A3582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A085F72-4FA3-425F-A77D-59A7D2F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025-6A18-48F5-9BEB-D2674994C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8767-D978-4A1A-8154-BC81A113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6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56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56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6B48AB-2FFD-4823-821B-5C9680DCC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96B48AB-2FFD-4823-821B-5C9680DCC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5977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5978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5980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0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0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5982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5982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983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598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984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984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984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44DFFB8-1C46-4C6D-A1A8-AB3C7DCD24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5984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B614C5-2B02-4C03-8691-AA8E2ACA1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5977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5978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5980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0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0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5982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5982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983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598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984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984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984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44DFFB8-1C46-4C6D-A1A8-AB3C7DCD24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5984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B614C5-2B02-4C03-8691-AA8E2ACA1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5977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5978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5980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0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0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5982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5982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983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598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984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984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984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44DFFB8-1C46-4C6D-A1A8-AB3C7DCD24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5984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B614C5-2B02-4C03-8691-AA8E2ACA1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5977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5978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8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79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0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5980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0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0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5982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5982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983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3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84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598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984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984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984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44DFFB8-1C46-4C6D-A1A8-AB3C7DCD24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5984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B614C5-2B02-4C03-8691-AA8E2ACA1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5170" y="263271"/>
            <a:ext cx="9173307" cy="803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Determine if the following triangles are congruent and name the postulate </a:t>
            </a:r>
            <a:r>
              <a:rPr lang="en-US" sz="2800" dirty="0" smtClean="0"/>
              <a:t>used.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746818"/>
            <a:ext cx="4566338" cy="214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0671" y="1406429"/>
            <a:ext cx="4897467" cy="205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2495" y="4336981"/>
            <a:ext cx="4137072" cy="2187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04850"/>
            <a:ext cx="9144000" cy="5486400"/>
          </a:xfrm>
          <a:prstGeom prst="rect">
            <a:avLst/>
          </a:prstGeom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(AAS)  Angle-Angle-Side Congruence Theorem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" y="1556955"/>
            <a:ext cx="495300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292934"/>
                </a:solidFill>
              </a:rPr>
              <a:t>If two angles and a non-included side of one triangle are congruent to two angles and the corresponding non-included side of a second triangle, then the triangles are congruent.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704850"/>
            <a:ext cx="4185714" cy="528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44000" cy="2362200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8669"/>
            <a:ext cx="8915400" cy="125533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(HL) </a:t>
            </a:r>
            <a:r>
              <a:rPr lang="en-US" sz="3600" b="1" i="1" dirty="0" smtClean="0">
                <a:solidFill>
                  <a:schemeClr val="tx1"/>
                </a:solidFill>
              </a:rPr>
              <a:t>Hypotenuse - Leg </a:t>
            </a:r>
            <a:r>
              <a:rPr lang="en-US" sz="3600" b="1" dirty="0" smtClean="0">
                <a:solidFill>
                  <a:schemeClr val="tx1"/>
                </a:solidFill>
                <a:sym typeface="Symbol" pitchFamily="18" charset="2"/>
              </a:rPr>
              <a:t></a:t>
            </a:r>
            <a:r>
              <a:rPr lang="en-US" sz="3600" b="1" i="1" dirty="0" smtClean="0">
                <a:solidFill>
                  <a:schemeClr val="tx1"/>
                </a:solidFill>
              </a:rPr>
              <a:t> Theorem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686800" cy="49911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292934"/>
                </a:solidFill>
              </a:rPr>
              <a:t>If the hypotenuse and a leg of a right </a:t>
            </a:r>
            <a:r>
              <a:rPr lang="el-GR" sz="2800" b="1" dirty="0" smtClean="0">
                <a:solidFill>
                  <a:srgbClr val="292934"/>
                </a:solidFill>
                <a:cs typeface="Arial" charset="0"/>
              </a:rPr>
              <a:t>Δ</a:t>
            </a:r>
            <a:r>
              <a:rPr lang="en-US" sz="2800" b="1" dirty="0" smtClean="0">
                <a:solidFill>
                  <a:srgbClr val="292934"/>
                </a:solidFill>
              </a:rPr>
              <a:t> are </a:t>
            </a:r>
            <a:r>
              <a:rPr lang="en-US" sz="2800" b="1" dirty="0" smtClean="0">
                <a:solidFill>
                  <a:srgbClr val="292934"/>
                </a:solidFill>
                <a:sym typeface="Symbol" pitchFamily="18" charset="2"/>
              </a:rPr>
              <a:t></a:t>
            </a:r>
            <a:r>
              <a:rPr lang="en-US" sz="2800" b="1" dirty="0" smtClean="0">
                <a:solidFill>
                  <a:srgbClr val="292934"/>
                </a:solidFill>
              </a:rPr>
              <a:t> to the hypotenuse and a leg of a second </a:t>
            </a:r>
            <a:r>
              <a:rPr lang="el-GR" sz="2800" b="1" dirty="0" smtClean="0">
                <a:solidFill>
                  <a:srgbClr val="292934"/>
                </a:solidFill>
                <a:cs typeface="Arial" charset="0"/>
              </a:rPr>
              <a:t>Δ</a:t>
            </a:r>
            <a:r>
              <a:rPr lang="en-US" sz="2800" b="1" dirty="0" smtClean="0">
                <a:solidFill>
                  <a:srgbClr val="292934"/>
                </a:solidFill>
              </a:rPr>
              <a:t>, then the 2 </a:t>
            </a:r>
            <a:r>
              <a:rPr lang="el-GR" sz="2800" b="1" dirty="0" smtClean="0">
                <a:solidFill>
                  <a:srgbClr val="292934"/>
                </a:solidFill>
                <a:cs typeface="Arial" charset="0"/>
              </a:rPr>
              <a:t>Δ</a:t>
            </a:r>
            <a:r>
              <a:rPr lang="en-US" sz="2800" b="1" dirty="0" smtClean="0">
                <a:solidFill>
                  <a:srgbClr val="292934"/>
                </a:solidFill>
              </a:rPr>
              <a:t>s are </a:t>
            </a:r>
            <a:r>
              <a:rPr lang="en-US" sz="2800" b="1" dirty="0" smtClean="0">
                <a:solidFill>
                  <a:srgbClr val="292934"/>
                </a:solidFill>
                <a:sym typeface="Symbol" pitchFamily="18" charset="2"/>
              </a:rPr>
              <a:t></a:t>
            </a:r>
            <a:r>
              <a:rPr lang="en-US" sz="2800" b="1" dirty="0" smtClean="0">
                <a:solidFill>
                  <a:srgbClr val="292934"/>
                </a:solidFill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819400"/>
            <a:ext cx="6248400" cy="224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51816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hypotenuse and one leg (HL) of the first right triangle </a:t>
            </a:r>
          </a:p>
          <a:p>
            <a:r>
              <a:rPr lang="en-US" b="1" dirty="0" smtClean="0"/>
              <a:t>are congruent to the corresponding parts of the second right </a:t>
            </a:r>
            <a:br>
              <a:rPr lang="en-US" b="1" dirty="0" smtClean="0"/>
            </a:br>
            <a:r>
              <a:rPr lang="en-US" b="1" dirty="0" smtClean="0"/>
              <a:t>triangle.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4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3124200" cy="270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57200"/>
            <a:ext cx="6841303" cy="186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315569" cy="2133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362200"/>
            <a:ext cx="4714875" cy="354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1" dirty="0" smtClean="0"/>
              <a:t>Example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69" name="Rectangle 5"/>
              <p:cNvSpPr>
                <a:spLocks noGrp="1" noChangeArrowheads="1"/>
              </p:cNvSpPr>
              <p:nvPr>
                <p:ph sz="half" idx="1"/>
              </p:nvPr>
            </p:nvSpPr>
            <p:spPr>
              <a:xfrm>
                <a:off x="457200" y="1600200"/>
                <a:ext cx="4306888" cy="4533900"/>
              </a:xfrm>
            </p:spPr>
            <p:txBody>
              <a:bodyPr>
                <a:normAutofit/>
              </a:bodyPr>
              <a:lstStyle/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dirty="0" smtClean="0"/>
                  <a:t>Given:  M </a:t>
                </a:r>
                <a:r>
                  <a:rPr lang="en-US" dirty="0" smtClean="0"/>
                  <a:t>is the midpoint </a:t>
                </a:r>
                <a:r>
                  <a:rPr lang="en-US" dirty="0" smtClean="0"/>
                  <a:t>of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𝑋𝑌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  <a:endParaRPr lang="en-US" dirty="0" smtClean="0">
                  <a:cs typeface="Arial" charset="0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dirty="0" smtClean="0">
                    <a:cs typeface="Arial" charset="0"/>
                    <a:sym typeface="Symbol" pitchFamily="18" charset="2"/>
                  </a:rPr>
                  <a:t>Prove: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charset="0"/>
                        <a:sym typeface="Symbol" pitchFamily="18" charset="2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charset="0"/>
                        <a:sym typeface="Symbol" pitchFamily="18" charset="2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  <a:sym typeface="Symbol" pitchFamily="18" charset="2"/>
                      </a:rPr>
                      <m:t>≅&lt;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  <a:sym typeface="Symbol" pitchFamily="18" charset="2"/>
                      </a:rPr>
                      <m:t>𝐵</m:t>
                    </m:r>
                  </m:oMath>
                </a14:m>
                <a:endParaRPr lang="en-US" dirty="0" smtClean="0"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11269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306888" cy="4533900"/>
              </a:xfrm>
              <a:blipFill rotWithShape="0">
                <a:blip r:embed="rId2"/>
                <a:stretch>
                  <a:fillRect l="-2829" t="-1480" r="-2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3" cstate="print">
            <a:lum bright="100000" contrast="-100000"/>
          </a:blip>
          <a:srcRect/>
          <a:stretch>
            <a:fillRect/>
          </a:stretch>
        </p:blipFill>
        <p:spPr bwMode="auto">
          <a:xfrm>
            <a:off x="685800" y="3048000"/>
            <a:ext cx="29622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2743200" y="3505200"/>
            <a:ext cx="4257675" cy="2049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43075" y="4476750"/>
            <a:ext cx="6257925" cy="1047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743075" y="3505200"/>
            <a:ext cx="1000125" cy="9715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000875" y="4583137"/>
            <a:ext cx="1000125" cy="9715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21024" y="29438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505576" y="4476750"/>
            <a:ext cx="332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691786" y="4634063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8044586" y="4267527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56202" y="548866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Fading Grid">
  <a:themeElements>
    <a:clrScheme name="1_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1_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Fading Grid">
  <a:themeElements>
    <a:clrScheme name="1_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1_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Fading Grid">
  <a:themeElements>
    <a:clrScheme name="1_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1_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Fading Grid">
  <a:themeElements>
    <a:clrScheme name="1_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1_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4442</TotalTime>
  <Words>127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7</vt:i4>
      </vt:variant>
    </vt:vector>
  </HeadingPairs>
  <TitlesOfParts>
    <vt:vector size="25" baseType="lpstr">
      <vt:lpstr>Arial</vt:lpstr>
      <vt:lpstr>Cambria Math</vt:lpstr>
      <vt:lpstr>Century Gothic</vt:lpstr>
      <vt:lpstr>Symbol</vt:lpstr>
      <vt:lpstr>Times New Roman</vt:lpstr>
      <vt:lpstr>Verdana</vt:lpstr>
      <vt:lpstr>Wingdings</vt:lpstr>
      <vt:lpstr>Wingdings 2</vt:lpstr>
      <vt:lpstr>Theme1</vt:lpstr>
      <vt:lpstr>1_Fading Grid</vt:lpstr>
      <vt:lpstr>Verve</vt:lpstr>
      <vt:lpstr>2_Fading Grid</vt:lpstr>
      <vt:lpstr>1_Verve</vt:lpstr>
      <vt:lpstr>3_Fading Grid</vt:lpstr>
      <vt:lpstr>2_Verve</vt:lpstr>
      <vt:lpstr>4_Fading Grid</vt:lpstr>
      <vt:lpstr>3_Verve</vt:lpstr>
      <vt:lpstr>Clarity</vt:lpstr>
      <vt:lpstr>PowerPoint Presentation</vt:lpstr>
      <vt:lpstr>(AAS)  Angle-Angle-Side Congruence Theorem</vt:lpstr>
      <vt:lpstr>(HL) Hypotenuse - Leg  Theorem</vt:lpstr>
      <vt:lpstr>KAHOOT</vt:lpstr>
      <vt:lpstr>PowerPoint Presentation</vt:lpstr>
      <vt:lpstr>PowerPoint Presentation</vt:lpstr>
      <vt:lpstr>Example :</vt:lpstr>
    </vt:vector>
  </TitlesOfParts>
  <Company>Tridat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Scott Etheridge</cp:lastModifiedBy>
  <cp:revision>53</cp:revision>
  <cp:lastPrinted>2014-09-29T22:34:37Z</cp:lastPrinted>
  <dcterms:created xsi:type="dcterms:W3CDTF">2006-07-11T07:49:20Z</dcterms:created>
  <dcterms:modified xsi:type="dcterms:W3CDTF">2016-12-08T20:36:31Z</dcterms:modified>
</cp:coreProperties>
</file>