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ADC6B-0B4E-4BF8-ADB7-58F53E142D9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B4E8E-EF46-4F2A-9DFC-DEADC2E1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2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6E1E-B350-4F36-AF8F-C62B73C09E8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8ABA9-5118-43F9-948E-81084D008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3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Do off to the side! (n and mean)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300" smtClean="0"/>
              <a:t>St. Dev. - how spread out numbers are (show sigma symbol)</a:t>
            </a:r>
          </a:p>
          <a:p>
            <a:pPr eaLnBrk="1" hangingPunct="1">
              <a:spcBef>
                <a:spcPct val="0"/>
              </a:spcBef>
            </a:pPr>
            <a:endParaRPr lang="en-US" altLang="en-US" sz="130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300" smtClean="0"/>
              <a:t>Mean: 74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300" smtClean="0"/>
              <a:t>Variance: 14.2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300" smtClean="0"/>
              <a:t>St. Dev: 3.77</a:t>
            </a: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1AB1E2-DD6B-40B4-AFD3-51698C13CD6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225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9448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1447800"/>
            <a:ext cx="9448800" cy="46482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C64D-F42C-4D84-A460-CDF687750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0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0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DE3F-27F3-4078-B56A-6416D604BA8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B9AD-9367-4EB4-B1A8-4E2ADA6D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Stats Math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Influence of Distribution Shape</a:t>
            </a:r>
          </a:p>
        </p:txBody>
      </p:sp>
      <p:pic>
        <p:nvPicPr>
          <p:cNvPr id="37891" name="Picture 4" descr="curve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30480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curv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09689"/>
            <a:ext cx="4618038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curve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59201"/>
            <a:ext cx="64008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shape and center?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82" y="1641721"/>
            <a:ext cx="46863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urv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160" y="1733326"/>
            <a:ext cx="4191000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1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Vertical Title 1"/>
          <p:cNvSpPr>
            <a:spLocks noGrp="1"/>
          </p:cNvSpPr>
          <p:nvPr>
            <p:ph type="title" orient="vert"/>
          </p:nvPr>
        </p:nvSpPr>
        <p:spPr>
          <a:xfrm>
            <a:off x="9520239" y="1573213"/>
            <a:ext cx="681037" cy="3878262"/>
          </a:xfrm>
        </p:spPr>
        <p:txBody>
          <a:bodyPr/>
          <a:lstStyle/>
          <a:p>
            <a:pPr eaLnBrk="1" hangingPunct="1"/>
            <a:r>
              <a:rPr lang="en-US" altLang="en-US" sz="1800">
                <a:solidFill>
                  <a:srgbClr val="E81F30"/>
                </a:solidFill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1638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5258594" y="-3445669"/>
            <a:ext cx="1143000" cy="8682038"/>
          </a:xfrm>
        </p:spPr>
        <p:txBody>
          <a:bodyPr rtlCol="0">
            <a:normAutofit lnSpcReduction="10000"/>
          </a:bodyPr>
          <a:lstStyle/>
          <a:p>
            <a:pPr marL="82153" indent="0" algn="ctr">
              <a:buNone/>
              <a:defRPr/>
            </a:pPr>
            <a:r>
              <a:rPr lang="en-US" sz="24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Measuring Spread: The Standard Deviation</a:t>
            </a:r>
            <a:endParaRPr lang="en-US" sz="2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Consider the following data on the number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</a:rPr>
              <a:t>candy bars eaten by 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a group of 9 children.</a:t>
            </a:r>
          </a:p>
          <a:p>
            <a:pPr>
              <a:buNone/>
              <a:defRPr/>
            </a:pPr>
            <a:endParaRPr lang="en-US" sz="135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63776" y="1743075"/>
            <a:ext cx="5902325" cy="1079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Aft>
                <a:spcPts val="450"/>
              </a:spcAft>
              <a:buFontTx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Calculate the mean.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Calculate each </a:t>
            </a:r>
            <a:r>
              <a:rPr lang="en-US" sz="2000" i="1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deviation.</a:t>
            </a:r>
          </a:p>
          <a:p>
            <a:pPr marL="342900" indent="-342900">
              <a:defRPr/>
            </a:pPr>
            <a:r>
              <a:rPr lang="en-US" sz="2000" i="1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      deviation = observation – mean</a:t>
            </a:r>
          </a:p>
        </p:txBody>
      </p:sp>
      <p:grpSp>
        <p:nvGrpSpPr>
          <p:cNvPr id="43013" name="Group 3"/>
          <p:cNvGrpSpPr>
            <a:grpSpLocks/>
          </p:cNvGrpSpPr>
          <p:nvPr/>
        </p:nvGrpSpPr>
        <p:grpSpPr bwMode="auto">
          <a:xfrm>
            <a:off x="2281238" y="3276604"/>
            <a:ext cx="7015162" cy="2637904"/>
            <a:chOff x="2193926" y="3967166"/>
            <a:chExt cx="5033963" cy="1693473"/>
          </a:xfrm>
        </p:grpSpPr>
        <p:pic>
          <p:nvPicPr>
            <p:cNvPr id="4301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6" t="44292" r="7045"/>
            <a:stretch>
              <a:fillRect/>
            </a:stretch>
          </p:blipFill>
          <p:spPr bwMode="auto">
            <a:xfrm>
              <a:off x="2193926" y="4306492"/>
              <a:ext cx="5033963" cy="867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015" name="Group 21"/>
            <p:cNvGrpSpPr>
              <a:grpSpLocks/>
            </p:cNvGrpSpPr>
            <p:nvPr/>
          </p:nvGrpSpPr>
          <p:grpSpPr bwMode="auto">
            <a:xfrm>
              <a:off x="4512190" y="4779416"/>
              <a:ext cx="680779" cy="881223"/>
              <a:chOff x="5446440" y="3851108"/>
              <a:chExt cx="680117" cy="1175332"/>
            </a:xfrm>
          </p:grpSpPr>
          <p:grpSp>
            <p:nvGrpSpPr>
              <p:cNvPr id="43022" name="Group 17"/>
              <p:cNvGrpSpPr>
                <a:grpSpLocks/>
              </p:cNvGrpSpPr>
              <p:nvPr/>
            </p:nvGrpSpPr>
            <p:grpSpPr bwMode="auto">
              <a:xfrm>
                <a:off x="5446440" y="3851108"/>
                <a:ext cx="680117" cy="1154910"/>
                <a:chOff x="3778048" y="2432459"/>
                <a:chExt cx="680117" cy="1154910"/>
              </a:xfrm>
            </p:grpSpPr>
            <p:cxnSp>
              <p:nvCxnSpPr>
                <p:cNvPr id="19" name="Straight Arrow Connector 18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3720179" y="2870368"/>
                  <a:ext cx="878093" cy="2276"/>
                </a:xfrm>
                <a:prstGeom prst="straightConnector1">
                  <a:avLst/>
                </a:prstGeom>
                <a:noFill/>
                <a:ln w="55000" cmpd="thickThin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>
                  <a:outerShdw blurRad="50800" dist="38100" dir="5400000" rotWithShape="0">
                    <a:srgbClr val="000000">
                      <a:alpha val="34998"/>
                    </a:srgbClr>
                  </a:outerShdw>
                </a:effectLst>
                <a:extLst>
                  <a:ext uri="{909E8E84-426E-40dd-AFC4-6F175D3DCCD1}"/>
                </a:extLst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3778048" y="3271133"/>
                  <a:ext cx="680117" cy="3162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i="1" dirty="0">
                      <a:solidFill>
                        <a:schemeClr val="tx1"/>
                      </a:solidFill>
                      <a:ea typeface="ＭＳ Ｐゴシック" pitchFamily="-111" charset="-128"/>
                    </a:rPr>
                    <a:t>    </a:t>
                  </a:r>
                  <a:r>
                    <a:rPr lang="en-US" dirty="0">
                      <a:solidFill>
                        <a:schemeClr val="tx1"/>
                      </a:solidFill>
                      <a:ea typeface="ＭＳ Ｐゴシック" pitchFamily="-111" charset="-128"/>
                    </a:rPr>
                    <a:t>= 5</a:t>
                  </a:r>
                  <a:endParaRPr lang="en-US" i="1" dirty="0">
                    <a:solidFill>
                      <a:schemeClr val="tx1"/>
                    </a:solidFill>
                    <a:ea typeface="ＭＳ Ｐゴシック" pitchFamily="-111" charset="-128"/>
                  </a:endParaRPr>
                </a:p>
              </p:txBody>
            </p:sp>
          </p:grpSp>
          <p:graphicFrame>
            <p:nvGraphicFramePr>
              <p:cNvPr id="43023" name="Object 2"/>
              <p:cNvGraphicFramePr>
                <a:graphicFrameLocks noChangeAspect="1"/>
              </p:cNvGraphicFramePr>
              <p:nvPr/>
            </p:nvGraphicFramePr>
            <p:xfrm>
              <a:off x="5482504" y="4662622"/>
              <a:ext cx="307911" cy="3638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Equation" r:id="rId4" imgW="139579" imgH="164957" progId="Equation.DSMT4">
                      <p:embed/>
                    </p:oleObj>
                  </mc:Choice>
                  <mc:Fallback>
                    <p:oleObj name="Equation" r:id="rId4" imgW="139579" imgH="16495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82504" y="4662622"/>
                            <a:ext cx="307911" cy="3638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3016" name="Group 25"/>
            <p:cNvGrpSpPr>
              <a:grpSpLocks/>
            </p:cNvGrpSpPr>
            <p:nvPr/>
          </p:nvGrpSpPr>
          <p:grpSpPr bwMode="auto">
            <a:xfrm>
              <a:off x="2876285" y="3967166"/>
              <a:ext cx="2019737" cy="277206"/>
              <a:chOff x="3809734" y="2743756"/>
              <a:chExt cx="2020450" cy="369052"/>
            </a:xfrm>
          </p:grpSpPr>
          <p:cxnSp>
            <p:nvCxnSpPr>
              <p:cNvPr id="24" name="Straight Arrow Connector 23"/>
              <p:cNvCxnSpPr>
                <a:cxnSpLocks noChangeShapeType="1"/>
              </p:cNvCxnSpPr>
              <p:nvPr/>
            </p:nvCxnSpPr>
            <p:spPr bwMode="auto">
              <a:xfrm>
                <a:off x="3809734" y="3111452"/>
                <a:ext cx="2020450" cy="1356"/>
              </a:xfrm>
              <a:prstGeom prst="straightConnector1">
                <a:avLst/>
              </a:prstGeom>
              <a:noFill/>
              <a:ln w="55000" cmpd="thickThin">
                <a:solidFill>
                  <a:srgbClr val="EB641B"/>
                </a:solidFill>
                <a:round/>
                <a:headEnd type="arrow" w="med" len="med"/>
                <a:tailEnd type="arrow" w="med" len="med"/>
              </a:ln>
              <a:effectLst>
                <a:outerShdw blurRad="50800" dist="38100" dir="5400000" rotWithShape="0">
                  <a:srgbClr val="000000">
                    <a:alpha val="34998"/>
                  </a:srgbClr>
                </a:outerShdw>
              </a:effectLst>
              <a:extLst>
                <a:ext uri="{909E8E84-426E-40dd-AFC4-6F175D3DCCD1}"/>
              </a:extLst>
            </p:spPr>
          </p:cxnSp>
          <p:sp>
            <p:nvSpPr>
              <p:cNvPr id="19468" name="TextBox 24"/>
              <p:cNvSpPr txBox="1">
                <a:spLocks noChangeArrowheads="1"/>
              </p:cNvSpPr>
              <p:nvPr/>
            </p:nvSpPr>
            <p:spPr bwMode="auto">
              <a:xfrm>
                <a:off x="3809734" y="2743756"/>
                <a:ext cx="1431694" cy="256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>
                  <a:defRPr sz="27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3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2pPr>
                <a:lvl3pPr marL="1143000">
                  <a:defRPr sz="21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3pPr>
                <a:lvl4pPr marL="1600200">
                  <a:defRPr sz="19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4pPr>
                <a:lvl5pPr marL="2057400"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5pPr>
                <a:lvl6pPr marL="25146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6pPr>
                <a:lvl7pPr marL="29718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7pPr>
                <a:lvl8pPr marL="34290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8pPr>
                <a:lvl9pPr marL="38862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9pPr>
              </a:lstStyle>
              <a:p>
                <a:pPr>
                  <a:defRPr/>
                </a:pPr>
                <a:r>
                  <a:rPr lang="en-US" sz="1350">
                    <a:latin typeface="Verdana" charset="0"/>
                  </a:rPr>
                  <a:t>deviation: 1 - 5 = -4</a:t>
                </a:r>
              </a:p>
            </p:txBody>
          </p:sp>
        </p:grpSp>
        <p:grpSp>
          <p:nvGrpSpPr>
            <p:cNvPr id="43017" name="Group 26"/>
            <p:cNvGrpSpPr>
              <a:grpSpLocks/>
            </p:cNvGrpSpPr>
            <p:nvPr/>
          </p:nvGrpSpPr>
          <p:grpSpPr bwMode="auto">
            <a:xfrm>
              <a:off x="4915387" y="4243346"/>
              <a:ext cx="1523062" cy="276186"/>
              <a:chOff x="3810485" y="2743708"/>
              <a:chExt cx="1522612" cy="368726"/>
            </a:xfrm>
          </p:grpSpPr>
          <p:cxnSp>
            <p:nvCxnSpPr>
              <p:cNvPr id="28" name="Straight Arrow Connector 27"/>
              <p:cNvCxnSpPr>
                <a:cxnSpLocks noChangeShapeType="1"/>
              </p:cNvCxnSpPr>
              <p:nvPr/>
            </p:nvCxnSpPr>
            <p:spPr bwMode="auto">
              <a:xfrm>
                <a:off x="3810485" y="3109713"/>
                <a:ext cx="1522612" cy="2721"/>
              </a:xfrm>
              <a:prstGeom prst="straightConnector1">
                <a:avLst/>
              </a:prstGeom>
              <a:noFill/>
              <a:ln w="55000" cmpd="thickThin">
                <a:solidFill>
                  <a:srgbClr val="EB641B"/>
                </a:solidFill>
                <a:round/>
                <a:headEnd type="arrow" w="med" len="med"/>
                <a:tailEnd type="arrow" w="med" len="med"/>
              </a:ln>
              <a:effectLst>
                <a:outerShdw blurRad="50800" dist="38100" dir="5400000" rotWithShape="0">
                  <a:srgbClr val="000000">
                    <a:alpha val="34998"/>
                  </a:srgbClr>
                </a:outerShdw>
              </a:effectLst>
              <a:extLst>
                <a:ext uri="{909E8E84-426E-40dd-AFC4-6F175D3DCCD1}"/>
              </a:extLst>
            </p:spPr>
          </p:cxnSp>
          <p:sp>
            <p:nvSpPr>
              <p:cNvPr id="19466" name="TextBox 28"/>
              <p:cNvSpPr txBox="1">
                <a:spLocks noChangeArrowheads="1"/>
              </p:cNvSpPr>
              <p:nvPr/>
            </p:nvSpPr>
            <p:spPr bwMode="auto">
              <a:xfrm>
                <a:off x="3810485" y="2743708"/>
                <a:ext cx="1374418" cy="257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>
                  <a:defRPr sz="27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3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2pPr>
                <a:lvl3pPr marL="1143000">
                  <a:defRPr sz="21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3pPr>
                <a:lvl4pPr marL="1600200">
                  <a:defRPr sz="1900"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4pPr>
                <a:lvl5pPr marL="2057400"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5pPr>
                <a:lvl6pPr marL="25146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6pPr>
                <a:lvl7pPr marL="29718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7pPr>
                <a:lvl8pPr marL="34290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8pPr>
                <a:lvl9pPr marL="3886200" eaLnBrk="0" fontAlgn="base" hangingPunct="0">
                  <a:spcAft>
                    <a:spcPct val="0"/>
                  </a:spcAft>
                  <a:buClr>
                    <a:schemeClr val="accent2"/>
                  </a:buClr>
                  <a:buFont typeface="Wingdings 2" charset="0"/>
                  <a:buChar char=""/>
                  <a:defRPr>
                    <a:solidFill>
                      <a:schemeClr val="tx1"/>
                    </a:solidFill>
                    <a:latin typeface="Lucida Sans Unicode" charset="0"/>
                    <a:ea typeface="MS PGothic" charset="0"/>
                    <a:cs typeface="MS PGothic" charset="0"/>
                  </a:defRPr>
                </a:lvl9pPr>
              </a:lstStyle>
              <a:p>
                <a:pPr>
                  <a:defRPr/>
                </a:pPr>
                <a:r>
                  <a:rPr lang="en-US" sz="1350" dirty="0">
                    <a:latin typeface="Verdana" charset="0"/>
                  </a:rPr>
                  <a:t>deviation: 8 - 5 = 3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433272" y="4863786"/>
            <a:ext cx="25984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Candy Bars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15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Vertical Title 1"/>
          <p:cNvSpPr>
            <a:spLocks noGrp="1"/>
          </p:cNvSpPr>
          <p:nvPr>
            <p:ph type="title" orient="vert"/>
          </p:nvPr>
        </p:nvSpPr>
        <p:spPr>
          <a:xfrm>
            <a:off x="9520239" y="1573213"/>
            <a:ext cx="681037" cy="3878262"/>
          </a:xfrm>
        </p:spPr>
        <p:txBody>
          <a:bodyPr/>
          <a:lstStyle/>
          <a:p>
            <a:pPr eaLnBrk="1" hangingPunct="1"/>
            <a:r>
              <a:rPr lang="en-US" altLang="en-US" sz="1800">
                <a:solidFill>
                  <a:srgbClr val="E81F30"/>
                </a:solidFill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2048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776789" y="-2508250"/>
            <a:ext cx="1920875" cy="73755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Lucida Sans Unicode" charset="0"/>
                <a:ea typeface="MS PGothic" charset="0"/>
              </a:rPr>
              <a:t>Measuring Spread: The Standard Deviation</a:t>
            </a:r>
            <a:endParaRPr lang="en-US" sz="2400" dirty="0">
              <a:solidFill>
                <a:srgbClr val="000000"/>
              </a:solidFill>
              <a:latin typeface="Lucida Sans Unicode" charset="0"/>
              <a:ea typeface="MS PGothic" charset="0"/>
            </a:endParaRPr>
          </a:p>
          <a:p>
            <a:pPr>
              <a:buNone/>
              <a:defRPr/>
            </a:pPr>
            <a:endParaRPr lang="en-US" sz="1350" dirty="0">
              <a:solidFill>
                <a:srgbClr val="000000"/>
              </a:solidFill>
              <a:latin typeface="Lucida Sans Unicode" charset="0"/>
              <a:ea typeface="MS PGothic" charset="0"/>
            </a:endParaRPr>
          </a:p>
        </p:txBody>
      </p:sp>
      <p:pic>
        <p:nvPicPr>
          <p:cNvPr id="4403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6" t="44292" r="7045"/>
          <a:stretch>
            <a:fillRect/>
          </a:stretch>
        </p:blipFill>
        <p:spPr bwMode="auto">
          <a:xfrm>
            <a:off x="1752601" y="903288"/>
            <a:ext cx="45878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503988" y="836613"/>
          <a:ext cx="3721100" cy="3671888"/>
        </p:xfrm>
        <a:graphic>
          <a:graphicData uri="http://schemas.openxmlformats.org/drawingml/2006/table">
            <a:tbl>
              <a:tblPr/>
              <a:tblGrid>
                <a:gridCol w="580976"/>
                <a:gridCol w="1543330"/>
                <a:gridCol w="1596794"/>
              </a:tblGrid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-mean)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-mean)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1 - 5 = -4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(-4)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16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3 - 5 = -2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(-2)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4 - 5 = -1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(-1)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4 - 5 = -1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(-1)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4 - 5 = -1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(-1)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5 - 5 = 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(0)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7 - 5 = 2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(2)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8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8 - 5 = 3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(3)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9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9 - 5 = 4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(4)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 = 16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7EB"/>
                    </a:solidFill>
                  </a:tcPr>
                </a:tc>
              </a:tr>
              <a:tr h="333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Sum=?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Sum=?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5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1582739" y="1947863"/>
            <a:ext cx="4757737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3) Square each deviation.</a:t>
            </a:r>
          </a:p>
          <a:p>
            <a:pPr marL="342900" indent="-342900">
              <a:defRPr/>
            </a:pPr>
            <a:endParaRPr lang="en-US" dirty="0">
              <a:solidFill>
                <a:srgbClr val="000000"/>
              </a:solidFill>
              <a:latin typeface="Lucida Sans Unicode" charset="0"/>
              <a:ea typeface="MS PGothic" charset="0"/>
              <a:cs typeface="MS PGothic" charset="0"/>
            </a:endParaRPr>
          </a:p>
          <a:p>
            <a:pPr marL="342900" indent="-342900">
              <a:defRPr/>
            </a:pPr>
            <a:r>
              <a:rPr lang="en-US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4) Find the </a:t>
            </a:r>
            <a:r>
              <a:rPr lang="ja-JP" altLang="en-US" dirty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average</a:t>
            </a:r>
            <a:r>
              <a:rPr lang="ja-JP" altLang="en-US" dirty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 squared deviation. Calculate the sum of the squared deviations divided by </a:t>
            </a:r>
            <a:r>
              <a:rPr lang="en-US" altLang="ja-JP" dirty="0" smtClean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(</a:t>
            </a:r>
            <a:r>
              <a:rPr lang="en-US" altLang="ja-JP" i="1" dirty="0" smtClean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n</a:t>
            </a:r>
            <a:r>
              <a:rPr lang="en-US" altLang="ja-JP" dirty="0" smtClean="0">
                <a:solidFill>
                  <a:srgbClr val="000000"/>
                </a:solidFill>
                <a:latin typeface="Lucida Sans Unicode" charset="0"/>
                <a:cs typeface="MS PGothic" charset="0"/>
              </a:rPr>
              <a:t>-1)</a:t>
            </a:r>
            <a:endParaRPr lang="en-US" altLang="ja-JP" b="1" dirty="0">
              <a:solidFill>
                <a:srgbClr val="000000"/>
              </a:solidFill>
              <a:latin typeface="Lucida Sans Unicode" charset="0"/>
              <a:cs typeface="MS PGothic" charset="0"/>
            </a:endParaRPr>
          </a:p>
          <a:p>
            <a:pPr marL="342900" indent="-342900">
              <a:defRPr/>
            </a:pPr>
            <a:r>
              <a:rPr lang="en-US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5) Calculate the square </a:t>
            </a:r>
            <a:r>
              <a:rPr lang="en-US" dirty="0" smtClean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root from step 4…this </a:t>
            </a:r>
            <a:r>
              <a:rPr lang="en-US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is the </a:t>
            </a:r>
            <a:r>
              <a:rPr lang="en-US" b="1" dirty="0">
                <a:solidFill>
                  <a:srgbClr val="000000"/>
                </a:solidFill>
                <a:latin typeface="Lucida Sans Unicode" charset="0"/>
                <a:ea typeface="MS PGothic" charset="0"/>
                <a:cs typeface="MS PGothic" charset="0"/>
              </a:rPr>
              <a:t>standard deviation.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7118351" y="1176338"/>
            <a:ext cx="3082925" cy="33321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69138" y="4757738"/>
            <a:ext cx="1587500" cy="3333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28"/>
          <p:cNvSpPr txBox="1">
            <a:spLocks noChangeArrowheads="1"/>
          </p:cNvSpPr>
          <p:nvPr/>
        </p:nvSpPr>
        <p:spPr bwMode="auto">
          <a:xfrm>
            <a:off x="2049464" y="5746751"/>
            <a:ext cx="8245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450"/>
              </a:spcAft>
            </a:pPr>
            <a:r>
              <a:rPr lang="en-US" altLang="en-US" sz="1500" dirty="0">
                <a:latin typeface="Verdana" panose="020B0604030504040204" pitchFamily="34" charset="0"/>
                <a:ea typeface="MS PGothic" panose="020B0600070205080204" pitchFamily="34" charset="-128"/>
              </a:rPr>
              <a:t>“average” squared deviation = 52/(9-1) = 6.5                    </a:t>
            </a:r>
            <a:endParaRPr lang="en-US" altLang="en-US" sz="1500" b="1" dirty="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>
              <a:spcAft>
                <a:spcPts val="450"/>
              </a:spcAft>
            </a:pPr>
            <a:r>
              <a:rPr lang="en-US" altLang="en-US" sz="1500" b="1" dirty="0">
                <a:latin typeface="Verdana" panose="020B0604030504040204" pitchFamily="34" charset="0"/>
                <a:ea typeface="MS PGothic" panose="020B0600070205080204" pitchFamily="34" charset="-128"/>
              </a:rPr>
              <a:t>	         Standard deviation</a:t>
            </a:r>
            <a:r>
              <a:rPr lang="en-US" altLang="en-US" sz="1500" dirty="0">
                <a:latin typeface="Verdan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sz="1500" dirty="0" smtClean="0">
                <a:latin typeface="Verdana" panose="020B0604030504040204" pitchFamily="34" charset="0"/>
                <a:ea typeface="MS PGothic" panose="020B0600070205080204" pitchFamily="34" charset="-128"/>
              </a:rPr>
              <a:t>=</a:t>
            </a:r>
            <a:endParaRPr lang="en-US" altLang="en-US" sz="1500" dirty="0"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4091" name="Object 2"/>
          <p:cNvGraphicFramePr>
            <a:graphicFrameLocks noChangeAspect="1"/>
          </p:cNvGraphicFramePr>
          <p:nvPr/>
        </p:nvGraphicFramePr>
        <p:xfrm>
          <a:off x="5461000" y="3309939"/>
          <a:ext cx="1270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579422" imgH="1013988" progId="Equation.3">
                  <p:embed/>
                </p:oleObj>
              </mc:Choice>
              <mc:Fallback>
                <p:oleObj name="Equation" r:id="rId4" imgW="579422" imgH="101398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3309939"/>
                        <a:ext cx="12700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30321" y="1495939"/>
            <a:ext cx="26015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Candy Bars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68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 animBg="1"/>
      <p:bldP spid="7" grpId="0" animBg="1"/>
      <p:bldP spid="8" grpId="0" animBg="1"/>
      <p:bldP spid="9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 Size Candy ACTIVITY!!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2032000" y="2163764"/>
            <a:ext cx="7874000" cy="291147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altLang="en-US" sz="2400"/>
              <a:t>You will need a pencil and a calculator for this activity.</a:t>
            </a:r>
          </a:p>
          <a:p>
            <a:pPr marL="0" indent="0">
              <a:buNone/>
              <a:defRPr/>
            </a:pPr>
            <a:endParaRPr lang="en-US" altLang="en-US" sz="2400"/>
          </a:p>
          <a:p>
            <a:pPr marL="0" indent="0">
              <a:buNone/>
              <a:defRPr/>
            </a:pPr>
            <a:r>
              <a:rPr lang="en-US" altLang="en-US" sz="2400"/>
              <a:t>If a fun size candy bar is _____ oz., does that mean we are guaranteed that weight?</a:t>
            </a:r>
          </a:p>
          <a:p>
            <a:pPr marL="0" indent="0">
              <a:buNone/>
              <a:defRPr/>
            </a:pPr>
            <a:endParaRPr lang="en-US" altLang="en-US" sz="2400"/>
          </a:p>
          <a:p>
            <a:pPr marL="0" indent="0">
              <a:buNone/>
              <a:defRPr/>
            </a:pPr>
            <a:r>
              <a:rPr lang="en-US" altLang="en-US" sz="2400"/>
              <a:t>And if we are not guaranteed that weight, how far off are we on average?</a:t>
            </a:r>
          </a:p>
          <a:p>
            <a:pPr marL="0" indent="0">
              <a:buNone/>
              <a:defRPr/>
            </a:pPr>
            <a:endParaRPr lang="en-US" altLang="en-US" sz="2400"/>
          </a:p>
          <a:p>
            <a:pPr marL="0" indent="0">
              <a:buNone/>
              <a:defRPr/>
            </a:pPr>
            <a:r>
              <a:rPr lang="en-US" altLang="en-US" sz="2400"/>
              <a:t>This is the question you will answering today.</a:t>
            </a:r>
          </a:p>
        </p:txBody>
      </p:sp>
      <p:sp>
        <p:nvSpPr>
          <p:cNvPr id="45060" name="AutoShape 4" descr="M&amp;M_mascots"/>
          <p:cNvSpPr>
            <a:spLocks noChangeAspect="1" noChangeArrowheads="1"/>
          </p:cNvSpPr>
          <p:nvPr/>
        </p:nvSpPr>
        <p:spPr bwMode="auto">
          <a:xfrm>
            <a:off x="1639888" y="7493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3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446838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Instructions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055814" y="1549401"/>
            <a:ext cx="7773987" cy="2911475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/>
              <a:t>Carefully weigh the fun size candy bar. </a:t>
            </a:r>
          </a:p>
          <a:p>
            <a:pPr eaLnBrk="1" hangingPunct="1">
              <a:defRPr/>
            </a:pPr>
            <a:r>
              <a:rPr lang="en-US" altLang="en-US"/>
              <a:t>Record each bars weight in the table under the “x”. </a:t>
            </a:r>
          </a:p>
          <a:p>
            <a:pPr eaLnBrk="1" hangingPunct="1">
              <a:defRPr/>
            </a:pPr>
            <a:r>
              <a:rPr lang="en-US" altLang="en-US"/>
              <a:t>Display the weights on a dotplot on your paper </a:t>
            </a:r>
          </a:p>
          <a:p>
            <a:pPr eaLnBrk="1" hangingPunct="1">
              <a:defRPr/>
            </a:pPr>
            <a:r>
              <a:rPr lang="en-US" altLang="en-US"/>
              <a:t>Calculate the average weight.</a:t>
            </a:r>
          </a:p>
          <a:p>
            <a:pPr eaLnBrk="1" hangingPunct="1">
              <a:defRPr/>
            </a:pPr>
            <a:r>
              <a:rPr lang="en-US" altLang="en-US"/>
              <a:t>Complete the table in order to find the standard deviation.</a:t>
            </a:r>
          </a:p>
          <a:p>
            <a:pPr eaLnBrk="1" hangingPunct="1">
              <a:defRPr/>
            </a:pPr>
            <a:r>
              <a:rPr lang="en-US" altLang="en-US"/>
              <a:t>Interpret this number in context.</a:t>
            </a:r>
          </a:p>
        </p:txBody>
      </p:sp>
    </p:spTree>
    <p:extLst>
      <p:ext uri="{BB962C8B-B14F-4D97-AF65-F5344CB8AC3E}">
        <p14:creationId xmlns:p14="http://schemas.microsoft.com/office/powerpoint/2010/main" val="39535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600201"/>
            <a:ext cx="7886700" cy="13255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dirty="0"/>
              <a:t>Biologists want to collect data on a snake population. They measure 10 snakes and find their lengths are:</a:t>
            </a:r>
            <a:br>
              <a:rPr lang="en-US" sz="3600" dirty="0"/>
            </a:br>
            <a:r>
              <a:rPr lang="en-US" sz="3600" dirty="0"/>
              <a:t>		69, 70, 70, 72, 73, 74, 77, 78, 78, 79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Calculate the </a:t>
            </a:r>
            <a:r>
              <a:rPr lang="en-US" sz="3600" dirty="0" smtClean="0"/>
              <a:t>mean and the standard </a:t>
            </a:r>
            <a:r>
              <a:rPr lang="en-US" sz="3600" dirty="0"/>
              <a:t>deviation for the snake </a:t>
            </a:r>
            <a:r>
              <a:rPr lang="en-US" sz="3600" dirty="0" smtClean="0"/>
              <a:t>population</a:t>
            </a:r>
            <a:r>
              <a:rPr lang="en-US" sz="3600" dirty="0"/>
              <a:t> </a:t>
            </a:r>
            <a:r>
              <a:rPr lang="en-US" sz="3600" dirty="0" smtClean="0"/>
              <a:t>using a </a:t>
            </a:r>
            <a:r>
              <a:rPr lang="en-US" sz="3600" dirty="0" smtClean="0"/>
              <a:t>calculator.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3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</p:spTree>
    <p:extLst>
      <p:ext uri="{BB962C8B-B14F-4D97-AF65-F5344CB8AC3E}">
        <p14:creationId xmlns:p14="http://schemas.microsoft.com/office/powerpoint/2010/main" val="102762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417</Words>
  <Application>Microsoft Office PowerPoint</Application>
  <PresentationFormat>Widescreen</PresentationFormat>
  <Paragraphs>78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Calibri Light</vt:lpstr>
      <vt:lpstr>Lucida Sans Unicode</vt:lpstr>
      <vt:lpstr>Verdana</vt:lpstr>
      <vt:lpstr>Office Theme</vt:lpstr>
      <vt:lpstr>Equation</vt:lpstr>
      <vt:lpstr>Stats Math 1</vt:lpstr>
      <vt:lpstr>Influence of Distribution Shape</vt:lpstr>
      <vt:lpstr>What is the shape and center?</vt:lpstr>
      <vt:lpstr> </vt:lpstr>
      <vt:lpstr> </vt:lpstr>
      <vt:lpstr>Fun Size Candy ACTIVITY!!</vt:lpstr>
      <vt:lpstr>Instructions</vt:lpstr>
      <vt:lpstr>Biologists want to collect data on a snake population. They measure 10 snakes and find their lengths are:   69, 70, 70, 72, 73, 74, 77, 78, 78, 79  Calculate the mean and the standard deviation for the snake population using a calculator. 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 Math 1</dc:title>
  <dc:creator>astachowicz</dc:creator>
  <cp:lastModifiedBy>csharpe2</cp:lastModifiedBy>
  <cp:revision>9</cp:revision>
  <cp:lastPrinted>2018-05-03T19:39:28Z</cp:lastPrinted>
  <dcterms:created xsi:type="dcterms:W3CDTF">2018-05-03T17:52:16Z</dcterms:created>
  <dcterms:modified xsi:type="dcterms:W3CDTF">2018-05-04T17:28:01Z</dcterms:modified>
</cp:coreProperties>
</file>