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ABAE-0A0D-4DA1-B295-A1C28AFD4435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65F5-C711-401D-A304-AC8728F6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5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ABAE-0A0D-4DA1-B295-A1C28AFD4435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65F5-C711-401D-A304-AC8728F6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8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ABAE-0A0D-4DA1-B295-A1C28AFD4435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65F5-C711-401D-A304-AC8728F6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2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ABAE-0A0D-4DA1-B295-A1C28AFD4435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65F5-C711-401D-A304-AC8728F6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5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ABAE-0A0D-4DA1-B295-A1C28AFD4435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65F5-C711-401D-A304-AC8728F6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0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ABAE-0A0D-4DA1-B295-A1C28AFD4435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65F5-C711-401D-A304-AC8728F6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0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ABAE-0A0D-4DA1-B295-A1C28AFD4435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65F5-C711-401D-A304-AC8728F6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3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ABAE-0A0D-4DA1-B295-A1C28AFD4435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65F5-C711-401D-A304-AC8728F6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ABAE-0A0D-4DA1-B295-A1C28AFD4435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65F5-C711-401D-A304-AC8728F6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3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ABAE-0A0D-4DA1-B295-A1C28AFD4435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65F5-C711-401D-A304-AC8728F6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8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ABAE-0A0D-4DA1-B295-A1C28AFD4435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65F5-C711-401D-A304-AC8728F6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FABAE-0A0D-4DA1-B295-A1C28AFD4435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965F5-C711-401D-A304-AC8728F6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1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45658"/>
            <a:ext cx="7115032" cy="533627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787487" y="717858"/>
            <a:ext cx="5036024" cy="6687403"/>
            <a:chOff x="6987654" y="0"/>
            <a:chExt cx="5036024" cy="6687403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987654" y="423081"/>
              <a:ext cx="5036024" cy="409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492018" y="0"/>
              <a:ext cx="0" cy="66874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91619" y="674613"/>
                <a:ext cx="2979762" cy="5524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 smtClean="0"/>
                  <a:t>Statements</a:t>
                </a: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 smtClean="0"/>
                  <a:t>__________</a:t>
                </a: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n-US" sz="2800" i="0" dirty="0" smtClean="0">
                        <a:ea typeface="Cambria Math" panose="02040503050406030204" pitchFamily="18" charset="0"/>
                      </a:rPr>
                      <m:t>PRQ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𝑇𝑅𝑆</m:t>
                    </m:r>
                  </m:oMath>
                </a14:m>
                <a:endParaRPr lang="en-US" sz="2800" b="0" i="0" dirty="0" smtClean="0">
                  <a:ea typeface="Cambria Math" panose="02040503050406030204" pitchFamily="18" charset="0"/>
                </a:endParaRP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endParaRPr lang="en-US" sz="2800" b="0" i="0" dirty="0" smtClean="0">
                  <a:ea typeface="Cambria Math" panose="02040503050406030204" pitchFamily="18" charset="0"/>
                </a:endParaRP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 smtClean="0"/>
                  <a:t>R is midpoint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𝑃𝑇</m:t>
                        </m:r>
                      </m:e>
                    </m:acc>
                  </m:oMath>
                </a14:m>
                <a:endParaRPr lang="en-US" sz="2800" b="0" i="0" dirty="0" smtClean="0">
                  <a:ea typeface="Cambria Math" panose="02040503050406030204" pitchFamily="18" charset="0"/>
                </a:endParaRP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____________</a:t>
                </a:r>
                <a:endParaRPr lang="en-US" sz="2800" b="0" i="0" dirty="0" smtClean="0">
                  <a:ea typeface="Cambria Math" panose="02040503050406030204" pitchFamily="18" charset="0"/>
                </a:endParaRP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endParaRPr lang="en-US" sz="2800" b="0" i="0" dirty="0" smtClean="0">
                  <a:ea typeface="Cambria Math" panose="02040503050406030204" pitchFamily="18" charset="0"/>
                </a:endParaRP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𝑃𝑄𝑅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𝑇𝑆𝑅</m:t>
                    </m:r>
                  </m:oMath>
                </a14:m>
                <a:endParaRPr lang="en-US" sz="2800" b="0" i="0" dirty="0" smtClean="0">
                  <a:ea typeface="Cambria Math" panose="02040503050406030204" pitchFamily="18" charset="0"/>
                </a:endParaRP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endParaRPr lang="en-US" sz="2800" i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619" y="674613"/>
                <a:ext cx="2979762" cy="5524589"/>
              </a:xfrm>
              <a:prstGeom prst="rect">
                <a:avLst/>
              </a:prstGeom>
              <a:blipFill rotWithShape="0">
                <a:blip r:embed="rId3"/>
                <a:stretch>
                  <a:fillRect l="-4294" t="-1104" r="-6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332794" y="717858"/>
                <a:ext cx="2859206" cy="5447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800" dirty="0" smtClean="0"/>
                  <a:t>Justifications</a:t>
                </a:r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800" dirty="0" smtClean="0"/>
                  <a:t>Given</a:t>
                </a:r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800" dirty="0" smtClean="0"/>
                  <a:t>________</a:t>
                </a:r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800" dirty="0" smtClean="0"/>
                  <a:t>Given</a:t>
                </a:r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800" dirty="0" smtClean="0"/>
                  <a:t>Def of midpoint</a:t>
                </a:r>
                <a:endParaRPr lang="en-US" sz="1200" dirty="0" smtClean="0"/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800" dirty="0" smtClean="0"/>
                  <a:t>_____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2800" dirty="0" smtClean="0"/>
                  <a:t>postulate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794" y="717858"/>
                <a:ext cx="2859206" cy="5447645"/>
              </a:xfrm>
              <a:prstGeom prst="rect">
                <a:avLst/>
              </a:prstGeom>
              <a:blipFill rotWithShape="0">
                <a:blip r:embed="rId4"/>
                <a:stretch>
                  <a:fillRect l="-4478" t="-1120" b="-2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1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792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smtClean="0"/>
              <a:t>Homework</a:t>
            </a:r>
            <a:endParaRPr lang="en-US" sz="2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11456" y="739253"/>
            <a:ext cx="1195771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Part 1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1. 30		2. 100		3. 140		4. 35		5. 60, 60, 60, 120, 120</a:t>
            </a:r>
          </a:p>
          <a:p>
            <a:pPr>
              <a:spcAft>
                <a:spcPts val="600"/>
              </a:spcAft>
            </a:pP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dirty="0" smtClean="0"/>
              <a:t>6. 40		7. 62		8. 65		9. 116		10. a: </a:t>
            </a:r>
            <a:r>
              <a:rPr lang="en-US" sz="2800" dirty="0" smtClean="0"/>
              <a:t>30</a:t>
            </a:r>
            <a:r>
              <a:rPr lang="en-US" sz="2800" dirty="0" smtClean="0"/>
              <a:t>	b: </a:t>
            </a:r>
            <a:r>
              <a:rPr lang="en-US" sz="2800" dirty="0" smtClean="0"/>
              <a:t>60</a:t>
            </a:r>
            <a:endParaRPr lang="en-US" sz="2800" dirty="0" smtClean="0"/>
          </a:p>
          <a:p>
            <a:pPr>
              <a:spcAft>
                <a:spcPts val="600"/>
              </a:spcAft>
            </a:pPr>
            <a:endParaRPr lang="en-US" sz="2800" dirty="0"/>
          </a:p>
          <a:p>
            <a:pPr>
              <a:spcAft>
                <a:spcPts val="600"/>
              </a:spcAft>
            </a:pPr>
            <a:r>
              <a:rPr lang="en-US" sz="2800" dirty="0" smtClean="0"/>
              <a:t>Part 2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1. 5		2. 20		3. </a:t>
            </a:r>
            <a:r>
              <a:rPr lang="en-US" sz="2800" dirty="0" smtClean="0"/>
              <a:t>15</a:t>
            </a:r>
            <a:r>
              <a:rPr lang="en-US" sz="2800" dirty="0" smtClean="0"/>
              <a:t>		14. 38		15. 18</a:t>
            </a:r>
          </a:p>
          <a:p>
            <a:pPr>
              <a:spcAft>
                <a:spcPts val="600"/>
              </a:spcAft>
            </a:pP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dirty="0" smtClean="0"/>
              <a:t>16. 14		17. 3		18. </a:t>
            </a:r>
            <a:r>
              <a:rPr lang="en-US" sz="2800" dirty="0" smtClean="0"/>
              <a:t>5</a:t>
            </a:r>
            <a:r>
              <a:rPr lang="en-US" sz="2800" dirty="0" smtClean="0"/>
              <a:t>		19. AD= 12, BC=16</a:t>
            </a:r>
          </a:p>
        </p:txBody>
      </p:sp>
    </p:spTree>
    <p:extLst>
      <p:ext uri="{BB962C8B-B14F-4D97-AF65-F5344CB8AC3E}">
        <p14:creationId xmlns:p14="http://schemas.microsoft.com/office/powerpoint/2010/main" val="2802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597"/>
            <a:ext cx="6405349" cy="480401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901217" y="170597"/>
            <a:ext cx="5036024" cy="6687403"/>
            <a:chOff x="6987654" y="0"/>
            <a:chExt cx="5036024" cy="6687403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987654" y="423081"/>
              <a:ext cx="5036024" cy="409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9492018" y="0"/>
              <a:ext cx="0" cy="66874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95917" y="170597"/>
                <a:ext cx="3041175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 smtClean="0"/>
                  <a:t>Statements</a:t>
                </a: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 smtClean="0"/>
                  <a:t>___________</a:t>
                </a: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b="0" i="0" dirty="0" smtClean="0">
                    <a:ea typeface="Cambria Math" panose="02040503050406030204" pitchFamily="18" charset="0"/>
                  </a:rPr>
                  <a:t>___________</a:t>
                </a: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endParaRPr lang="en-US" sz="2800" b="0" i="0" dirty="0" smtClean="0">
                  <a:ea typeface="Cambria Math" panose="02040503050406030204" pitchFamily="18" charset="0"/>
                </a:endParaRP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JKL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∆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MNO</m:t>
                    </m:r>
                  </m:oMath>
                </a14:m>
                <a:r>
                  <a:rPr lang="en-US" sz="2800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are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right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triangles</m:t>
                    </m:r>
                  </m:oMath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endParaRPr lang="en-US" sz="2800" b="0" i="0" dirty="0" smtClean="0">
                  <a:ea typeface="Cambria Math" panose="02040503050406030204" pitchFamily="18" charset="0"/>
                </a:endParaRP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𝐽𝐾𝐿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𝑀𝑁𝑂</m:t>
                    </m:r>
                  </m:oMath>
                </a14:m>
                <a:endParaRPr lang="en-US" sz="2800" b="0" i="0" dirty="0" smtClean="0">
                  <a:ea typeface="Cambria Math" panose="02040503050406030204" pitchFamily="18" charset="0"/>
                </a:endParaRP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endParaRPr lang="en-US" sz="2800" i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917" y="170597"/>
                <a:ext cx="3041175" cy="5016758"/>
              </a:xfrm>
              <a:prstGeom prst="rect">
                <a:avLst/>
              </a:prstGeom>
              <a:blipFill rotWithShape="0">
                <a:blip r:embed="rId3"/>
                <a:stretch>
                  <a:fillRect l="-4217" t="-1215" r="-9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446524" y="170597"/>
                <a:ext cx="2859206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800" dirty="0" smtClean="0"/>
                  <a:t>Justifications</a:t>
                </a:r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800" dirty="0" smtClean="0"/>
                  <a:t>Given</a:t>
                </a:r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800" dirty="0" smtClean="0"/>
                  <a:t>________</a:t>
                </a:r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800" dirty="0" smtClean="0"/>
                  <a:t>_________</a:t>
                </a:r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800" dirty="0" smtClean="0"/>
                  <a:t>_____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2800" dirty="0" smtClean="0"/>
                  <a:t>postulate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524" y="170597"/>
                <a:ext cx="2859206" cy="5016758"/>
              </a:xfrm>
              <a:prstGeom prst="rect">
                <a:avLst/>
              </a:prstGeom>
              <a:blipFill rotWithShape="0">
                <a:blip r:embed="rId4"/>
                <a:stretch>
                  <a:fillRect l="-4478" t="-1215" b="-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9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69290" cy="507696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051343" y="170597"/>
            <a:ext cx="5036024" cy="6687403"/>
            <a:chOff x="6987654" y="0"/>
            <a:chExt cx="5036024" cy="6687403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987654" y="423081"/>
              <a:ext cx="5036024" cy="409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9492018" y="0"/>
              <a:ext cx="0" cy="66874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46043" y="170597"/>
                <a:ext cx="3041175" cy="5602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 smtClean="0"/>
                  <a:t>Statements</a:t>
                </a: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 smtClean="0"/>
                  <a:t>___________</a:t>
                </a: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b="0" i="0" dirty="0" smtClean="0">
                    <a:ea typeface="Cambria Math" panose="02040503050406030204" pitchFamily="18" charset="0"/>
                  </a:rPr>
                  <a:t>___________</a:t>
                </a: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endParaRPr lang="en-US" sz="2800" b="0" i="0" dirty="0" smtClean="0">
                  <a:ea typeface="Cambria Math" panose="02040503050406030204" pitchFamily="18" charset="0"/>
                </a:endParaRP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b="0" i="0" dirty="0" smtClean="0">
                    <a:ea typeface="Cambria Math" panose="02040503050406030204" pitchFamily="18" charset="0"/>
                  </a:rPr>
                  <a:t>____________</a:t>
                </a: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𝐶𝐸</m:t>
                        </m:r>
                      </m:e>
                    </m:acc>
                  </m:oMath>
                </a14:m>
                <a:endParaRPr lang="en-US" sz="28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endParaRPr lang="en-US" sz="28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𝐸𝐷𝐶</m:t>
                    </m:r>
                  </m:oMath>
                </a14:m>
                <a:endParaRPr lang="en-US" sz="2800" b="0" i="0" dirty="0" smtClean="0">
                  <a:ea typeface="Cambria Math" panose="02040503050406030204" pitchFamily="18" charset="0"/>
                </a:endParaRP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endParaRPr lang="en-US" sz="2800" i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043" y="170597"/>
                <a:ext cx="3041175" cy="5602431"/>
              </a:xfrm>
              <a:prstGeom prst="rect">
                <a:avLst/>
              </a:prstGeom>
              <a:blipFill rotWithShape="0">
                <a:blip r:embed="rId3"/>
                <a:stretch>
                  <a:fillRect l="-4208" t="-1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96650" y="170597"/>
                <a:ext cx="2859206" cy="5524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800" dirty="0" smtClean="0"/>
                  <a:t>Justifications</a:t>
                </a:r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800" dirty="0" smtClean="0"/>
                  <a:t>Given</a:t>
                </a:r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800" dirty="0" smtClean="0"/>
                  <a:t>________</a:t>
                </a:r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800" dirty="0" smtClean="0"/>
                  <a:t>_________</a:t>
                </a:r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800" dirty="0" smtClean="0"/>
                  <a:t>_________</a:t>
                </a:r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800" dirty="0" smtClean="0"/>
                  <a:t>_____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2800" dirty="0" smtClean="0"/>
                  <a:t>postulate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650" y="170597"/>
                <a:ext cx="2859206" cy="5524589"/>
              </a:xfrm>
              <a:prstGeom prst="rect">
                <a:avLst/>
              </a:prstGeom>
              <a:blipFill rotWithShape="0">
                <a:blip r:embed="rId4"/>
                <a:stretch>
                  <a:fillRect l="-4478" t="-1104" b="-2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85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5552" y="0"/>
            <a:ext cx="9144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018663" y="0"/>
            <a:ext cx="5036024" cy="6687403"/>
            <a:chOff x="6987654" y="0"/>
            <a:chExt cx="5036024" cy="668740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987654" y="423081"/>
              <a:ext cx="5036024" cy="409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492018" y="0"/>
              <a:ext cx="0" cy="66874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00299" y="-43245"/>
                <a:ext cx="2702257" cy="6222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 smtClean="0"/>
                  <a:t>Statements</a:t>
                </a: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 smtClean="0"/>
                  <a:t>__________</a:t>
                </a: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 smtClean="0"/>
                  <a:t>&lt;LKM is a right angle</a:t>
                </a: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 smtClean="0"/>
                  <a:t>&lt;JKM is a right angle</a:t>
                </a: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LKM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JKM</m:t>
                    </m:r>
                  </m:oMath>
                </a14:m>
                <a:r>
                  <a:rPr lang="en-US" sz="2800" dirty="0" smtClean="0"/>
                  <a:t> are right triangles</a:t>
                </a: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 smtClean="0"/>
                  <a:t>___________</a:t>
                </a: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LKM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≅∆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JKM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299" y="-43245"/>
                <a:ext cx="2702257" cy="6222537"/>
              </a:xfrm>
              <a:prstGeom prst="rect">
                <a:avLst/>
              </a:prstGeom>
              <a:blipFill rotWithShape="0">
                <a:blip r:embed="rId3"/>
                <a:stretch>
                  <a:fillRect l="-4730" t="-979" r="-3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563970" y="0"/>
                <a:ext cx="2859206" cy="6140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800" dirty="0" smtClean="0"/>
                  <a:t>Justifications</a:t>
                </a:r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800" dirty="0" smtClean="0"/>
                  <a:t>Given</a:t>
                </a:r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800" dirty="0" smtClean="0"/>
                  <a:t>Given</a:t>
                </a:r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800" dirty="0" smtClean="0"/>
                  <a:t>Linear Pair Postulate</a:t>
                </a:r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800" dirty="0"/>
                  <a:t>,</a:t>
                </a:r>
                <a:endParaRPr lang="en-US" sz="2800" dirty="0" smtClean="0"/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endParaRPr lang="en-US" sz="1200" dirty="0" smtClean="0"/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800" dirty="0" smtClean="0"/>
                  <a:t>Reflexive property of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endParaRPr lang="en-US" sz="2800" dirty="0"/>
              </a:p>
              <a:p>
                <a:pPr marL="514350" indent="-51435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800" dirty="0" smtClean="0"/>
                  <a:t>_____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2800" dirty="0" smtClean="0"/>
                  <a:t>postulate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970" y="0"/>
                <a:ext cx="2859206" cy="6140142"/>
              </a:xfrm>
              <a:prstGeom prst="rect">
                <a:avLst/>
              </a:prstGeom>
              <a:blipFill rotWithShape="0">
                <a:blip r:embed="rId4"/>
                <a:stretch>
                  <a:fillRect l="-4478" t="-894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43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102</Words>
  <Application>Microsoft Office PowerPoint</Application>
  <PresentationFormat>Widescreen</PresentationFormat>
  <Paragraphs>83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Etheridge</dc:creator>
  <cp:lastModifiedBy>Scott Etheridge</cp:lastModifiedBy>
  <cp:revision>13</cp:revision>
  <dcterms:created xsi:type="dcterms:W3CDTF">2016-12-13T20:46:05Z</dcterms:created>
  <dcterms:modified xsi:type="dcterms:W3CDTF">2016-12-14T15:07:24Z</dcterms:modified>
</cp:coreProperties>
</file>