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42"/>
  </p:notesMasterIdLst>
  <p:sldIdLst>
    <p:sldId id="256" r:id="rId3"/>
    <p:sldId id="281" r:id="rId4"/>
    <p:sldId id="288" r:id="rId5"/>
    <p:sldId id="289" r:id="rId6"/>
    <p:sldId id="257" r:id="rId7"/>
    <p:sldId id="258" r:id="rId8"/>
    <p:sldId id="259" r:id="rId9"/>
    <p:sldId id="285" r:id="rId10"/>
    <p:sldId id="296" r:id="rId11"/>
    <p:sldId id="260" r:id="rId12"/>
    <p:sldId id="287" r:id="rId13"/>
    <p:sldId id="261" r:id="rId14"/>
    <p:sldId id="297" r:id="rId15"/>
    <p:sldId id="290" r:id="rId16"/>
    <p:sldId id="262" r:id="rId17"/>
    <p:sldId id="309" r:id="rId18"/>
    <p:sldId id="300" r:id="rId19"/>
    <p:sldId id="264" r:id="rId20"/>
    <p:sldId id="265" r:id="rId21"/>
    <p:sldId id="291" r:id="rId22"/>
    <p:sldId id="299" r:id="rId23"/>
    <p:sldId id="266" r:id="rId24"/>
    <p:sldId id="306" r:id="rId25"/>
    <p:sldId id="301" r:id="rId26"/>
    <p:sldId id="302" r:id="rId27"/>
    <p:sldId id="303" r:id="rId28"/>
    <p:sldId id="305" r:id="rId29"/>
    <p:sldId id="307" r:id="rId30"/>
    <p:sldId id="292" r:id="rId31"/>
    <p:sldId id="295" r:id="rId32"/>
    <p:sldId id="310" r:id="rId33"/>
    <p:sldId id="267" r:id="rId34"/>
    <p:sldId id="268" r:id="rId35"/>
    <p:sldId id="293" r:id="rId36"/>
    <p:sldId id="269" r:id="rId37"/>
    <p:sldId id="294" r:id="rId38"/>
    <p:sldId id="270" r:id="rId39"/>
    <p:sldId id="280" r:id="rId40"/>
    <p:sldId id="31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1B0E-DB09-4537-966C-8DC15D62FCA2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25A1-420F-43A3-9BBE-F6520AF0C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6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http://www.montereyinstitute.org/courses/Algebra1/COURSE_TEXT_RESOURCE/U10_L2_T2_text_container.html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25A1-420F-43A3-9BBE-F6520AF0CD8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http://www.montereyinstitute.org/courses/Algebra1/COURSE_TEXT_RESOURCE/U10_L2_T2_text_container.html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25A1-420F-43A3-9BBE-F6520AF0CD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https://classes.lt.unt.edu/Fall_2014/LTEC_3260_020/ccl0083/assign1/index.html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25A1-420F-43A3-9BBE-F6520AF0CD8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7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https://www.americanflyers.net/aviationlibrary/instrument_flying_handbook/chapter_10.htm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25A1-420F-43A3-9BBE-F6520AF0CD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4B2231-58C0-4786-A693-8B75AC026CEA}" type="datetimeFigureOut">
              <a:rPr lang="en-US" smtClean="0">
                <a:solidFill>
                  <a:srgbClr val="ECE9C6"/>
                </a:solidFill>
              </a:rPr>
              <a:pPr/>
              <a:t>9/29/2016</a:t>
            </a:fld>
            <a:endParaRPr lang="en-US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8D7DAC-ED01-4600-B5E4-EB245A6B3C1A}" type="slidenum">
              <a:rPr lang="en-US" smtClean="0">
                <a:solidFill>
                  <a:srgbClr val="ECE9C6"/>
                </a:solidFill>
              </a:rPr>
              <a:pPr/>
              <a:t>‹#›</a:t>
            </a:fld>
            <a:endParaRPr lang="en-US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08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6753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0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44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8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7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92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20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7DAC-ED01-4600-B5E4-EB245A6B3C1A}" type="slidenum">
              <a:rPr lang="en-US" smtClean="0">
                <a:solidFill>
                  <a:srgbClr val="895D1D"/>
                </a:solidFill>
              </a:rPr>
              <a:pPr/>
              <a:t>‹#›</a:t>
            </a:fld>
            <a:endParaRPr lang="en-US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54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519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C929-6878-4FE4-8AA4-C0467EC6E868}" type="slidenum">
              <a:rPr lang="en-US" altLang="en-US">
                <a:solidFill>
                  <a:srgbClr val="895D1D"/>
                </a:solidFill>
              </a:rPr>
              <a:pPr/>
              <a:t>‹#›</a:t>
            </a:fld>
            <a:endParaRPr lang="en-US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6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714B2231-58C0-4786-A693-8B75AC026CEA}" type="datetimeFigureOut">
              <a:rPr lang="en-US" smtClean="0">
                <a:solidFill>
                  <a:srgbClr val="895D1D"/>
                </a:solidFill>
              </a:rPr>
              <a:pPr defTabSz="914400"/>
              <a:t>9/29/2016</a:t>
            </a:fld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defTabSz="914400"/>
            <a:fld id="{D48D7DAC-ED01-4600-B5E4-EB245A6B3C1A}" type="slidenum">
              <a:rPr lang="en-US" smtClean="0">
                <a:solidFill>
                  <a:srgbClr val="895D1D"/>
                </a:solidFill>
              </a:rPr>
              <a:pPr defTabSz="914400"/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U3 Radical and Exponential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2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400" b="0" dirty="0" smtClean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sz="3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400" dirty="0" smtClean="0"/>
                  <a:t>				3</a:t>
                </a:r>
                <a:r>
                  <a:rPr lang="en-US" sz="3400" dirty="0"/>
                  <a:t>.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400" dirty="0" smtClean="0"/>
                  <a:t>)</a:t>
                </a:r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:r>
                  <a:rPr lang="en-US" sz="3400" dirty="0" smtClean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d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−(8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+14−</m:t>
                    </m:r>
                    <m:sSup>
                      <m:sSup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2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6874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668740"/>
                <a:ext cx="12192001" cy="60926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			2.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2800" dirty="0" smtClean="0"/>
                  <a:t>		3.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/>
                  <a:t>		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		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		6.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7.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/>
                  <a:t>		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 smtClean="0"/>
                  <a:t>		9.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10.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 smtClean="0"/>
                  <a:t>		11.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		12.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13.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−21</m:t>
                    </m:r>
                  </m:oMath>
                </a14:m>
                <a:r>
                  <a:rPr lang="en-US" sz="2800" dirty="0" smtClean="0"/>
                  <a:t>		14.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15.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68740"/>
                <a:ext cx="12192001" cy="6092668"/>
              </a:xfr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0800"/>
            <a:ext cx="9865217" cy="5440608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31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View</a:t>
            </a:r>
            <a:r>
              <a:rPr lang="en-US" sz="2800" dirty="0"/>
              <a:t>: http://tinyurl.com/hm7vwak</a:t>
            </a:r>
          </a:p>
        </p:txBody>
      </p:sp>
    </p:spTree>
    <p:extLst>
      <p:ext uri="{BB962C8B-B14F-4D97-AF65-F5344CB8AC3E}">
        <p14:creationId xmlns:p14="http://schemas.microsoft.com/office/powerpoint/2010/main" val="32870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5459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Review from Math I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1. Solve for the intersection of the following systems of equations by substitution: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a.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800" b="0" dirty="0" smtClean="0"/>
                  <a:t>				b.		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+7=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	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Rough sketch these lines and label the point of intersection.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  <a:blipFill rotWithShape="0">
                <a:blip r:embed="rId2"/>
                <a:stretch>
                  <a:fillRect l="-1236" t="-90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91318" y="2192060"/>
            <a:ext cx="52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323" y="2292436"/>
            <a:ext cx="56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314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5459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Graph the following and state the number of intersections, if any.</a:t>
                </a:r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b="0" dirty="0" smtClean="0"/>
                  <a:t>a.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800" b="0" dirty="0" smtClean="0"/>
                  <a:t>				b.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		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  <a:blipFill rotWithShape="0">
                <a:blip r:embed="rId2"/>
                <a:stretch>
                  <a:fillRect l="-1236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91318" y="2192060"/>
            <a:ext cx="52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323" y="2292436"/>
            <a:ext cx="56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36069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Linear systems of equations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1" y="1179014"/>
            <a:ext cx="11129878" cy="5180842"/>
          </a:xfrm>
        </p:spPr>
      </p:pic>
    </p:spTree>
    <p:extLst>
      <p:ext uri="{BB962C8B-B14F-4D97-AF65-F5344CB8AC3E}">
        <p14:creationId xmlns:p14="http://schemas.microsoft.com/office/powerpoint/2010/main" val="40723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376013" cy="1320800"/>
          </a:xfrm>
        </p:spPr>
        <p:txBody>
          <a:bodyPr/>
          <a:lstStyle/>
          <a:p>
            <a:r>
              <a:rPr lang="en-US" dirty="0" smtClean="0"/>
              <a:t>Nonlinear systems: Parabola and Line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660400"/>
            <a:ext cx="9971683" cy="5732130"/>
          </a:xfrm>
        </p:spPr>
      </p:pic>
    </p:spTree>
    <p:extLst>
      <p:ext uri="{BB962C8B-B14F-4D97-AF65-F5344CB8AC3E}">
        <p14:creationId xmlns:p14="http://schemas.microsoft.com/office/powerpoint/2010/main" val="36957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D1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5459"/>
          </a:xfrm>
        </p:spPr>
        <p:txBody>
          <a:bodyPr/>
          <a:lstStyle/>
          <a:p>
            <a:r>
              <a:rPr lang="en-US" dirty="0" smtClean="0"/>
              <a:t>Practice Solving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	</a:t>
                </a:r>
                <a:r>
                  <a:rPr lang="en-US" sz="2800" b="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smtClean="0"/>
                  <a:t>					2.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 smtClean="0"/>
                  <a:t>		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3.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95459"/>
                <a:ext cx="9865217" cy="6065949"/>
              </a:xfrm>
              <a:blipFill rotWithShape="0">
                <a:blip r:embed="rId2"/>
                <a:stretch>
                  <a:fillRect l="-1236" t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0676" y="695459"/>
            <a:ext cx="56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7831" y="695459"/>
            <a:ext cx="56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676" y="2881376"/>
            <a:ext cx="56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atang" panose="02030600000101010101" pitchFamily="18" charset="-127"/>
                <a:ea typeface="Batang" panose="02030600000101010101" pitchFamily="18" charset="-127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1194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>
          <a:xfrm>
            <a:off x="1828800" y="2209800"/>
            <a:ext cx="86106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 rocket is launched from the ground and follows a parabolic path represented by the equation y = -x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</a:rPr>
              <a:t> + 10x.  At the same time, a flare is launched from a height of 10 feet and follows a straight path represented by the equation y = -x + 10.  When and at what height does the flare and the rocket meet?</a:t>
            </a:r>
          </a:p>
        </p:txBody>
      </p:sp>
    </p:spTree>
    <p:extLst>
      <p:ext uri="{BB962C8B-B14F-4D97-AF65-F5344CB8AC3E}">
        <p14:creationId xmlns:p14="http://schemas.microsoft.com/office/powerpoint/2010/main" val="21368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Practice Solving: Word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60400"/>
                <a:ext cx="8325134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A skeet is launched into the air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, and its trajectory can be modeled by the equation:</a:t>
                </a:r>
                <a:endParaRPr lang="en-US" sz="28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where t is time in seconds and h is height in feet. A competitor shoots at the skeet several seconds later and her bullet can be modeled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Does she hit the target? If so, at what time and 	at what height?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60400"/>
                <a:ext cx="8325134" cy="5440608"/>
              </a:xfrm>
              <a:blipFill rotWithShape="0">
                <a:blip r:embed="rId3"/>
                <a:stretch>
                  <a:fillRect l="-1464" t="-1008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98" y="142733"/>
            <a:ext cx="3368438" cy="224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97" y="2630077"/>
            <a:ext cx="3381639" cy="22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D5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7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627797"/>
                <a:ext cx="9865217" cy="61336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intersections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+ 4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+ 3						2.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 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+ 2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+ 4</a:t>
                </a:r>
                <a:b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2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 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+ 6							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4 = 2x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many solutions? (Graph)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+ 4</a:t>
                </a:r>
                <a:r>
                  <a:rPr 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						4.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s-E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 2</a:t>
                </a:r>
                <a:r>
                  <a:rPr 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+ </a:t>
                </a:r>
                <a:r>
                  <a:rPr lang="es-E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			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627797"/>
                <a:ext cx="9865217" cy="6133611"/>
              </a:xfrm>
              <a:blipFill rotWithShape="0">
                <a:blip r:embed="rId2"/>
                <a:stretch>
                  <a:fillRect l="-1236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1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50877"/>
            <a:ext cx="9865217" cy="571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														2.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3. (2,5) and (4,9)</a:t>
            </a:r>
            <a:r>
              <a:rPr lang="en-US" sz="2800" dirty="0"/>
              <a:t>	</a:t>
            </a:r>
            <a:r>
              <a:rPr lang="en-US" sz="2800" dirty="0" smtClean="0"/>
              <a:t>						4. (0,4) and (3, -7)</a:t>
            </a:r>
          </a:p>
          <a:p>
            <a:pPr marL="0" indent="0">
              <a:buNone/>
            </a:pPr>
            <a:r>
              <a:rPr lang="en-US" sz="2800" dirty="0" smtClean="0"/>
              <a:t>5a. Price: $5	Profit: $1000		5b. (1, 360) and (10, 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2" y="1050877"/>
            <a:ext cx="4588421" cy="282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1050877"/>
            <a:ext cx="4423763" cy="27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System of Line and Circle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t="21333" r="7147" b="51378"/>
          <a:stretch/>
        </p:blipFill>
        <p:spPr>
          <a:xfrm>
            <a:off x="-95536" y="1179014"/>
            <a:ext cx="10893857" cy="45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16" y="1260475"/>
            <a:ext cx="4029075" cy="1381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System of Line and Circle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											2.		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3.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3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3" y="1320800"/>
            <a:ext cx="2692990" cy="1206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33" y="3848396"/>
            <a:ext cx="228600" cy="1209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2833" y="3848396"/>
                <a:ext cx="37028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3" y="3848396"/>
                <a:ext cx="3702873" cy="10772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6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64275"/>
          </a:xfrm>
        </p:spPr>
        <p:txBody>
          <a:bodyPr/>
          <a:lstStyle/>
          <a:p>
            <a:r>
              <a:rPr lang="en-US" dirty="0" smtClean="0"/>
              <a:t>System of Line and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4275"/>
            <a:ext cx="9865217" cy="599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 airplane making its final approach to an airport can be (very) roughly modeled by </a:t>
            </a:r>
            <a:r>
              <a:rPr lang="es-ES" sz="2800" dirty="0" smtClean="0"/>
              <a:t>(</a:t>
            </a:r>
            <a:r>
              <a:rPr lang="es-ES" sz="2800" dirty="0"/>
              <a:t>x - 2)</a:t>
            </a:r>
            <a:r>
              <a:rPr lang="es-ES" sz="2800" baseline="30000" dirty="0"/>
              <a:t>2</a:t>
            </a:r>
            <a:r>
              <a:rPr lang="es-ES" sz="2800" dirty="0"/>
              <a:t> + (y + 3)</a:t>
            </a:r>
            <a:r>
              <a:rPr lang="es-ES" sz="2800" baseline="30000" dirty="0"/>
              <a:t>2</a:t>
            </a:r>
            <a:r>
              <a:rPr lang="es-ES" sz="2800" dirty="0"/>
              <a:t> = 4</a:t>
            </a:r>
            <a:r>
              <a:rPr lang="en-US" sz="2800" dirty="0" smtClean="0"/>
              <a:t>. Another airplane is taking off and follows flight path with equation 2x </a:t>
            </a:r>
            <a:r>
              <a:rPr lang="en-US" sz="2800" dirty="0"/>
              <a:t>+ 2y = -1</a:t>
            </a:r>
            <a:r>
              <a:rPr lang="en-US" sz="2800" dirty="0" smtClean="0"/>
              <a:t>. Assuming the heights of the aircraft are the same, will the airplanes collide? If so, at what position will the planes be?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31854"/>
            <a:ext cx="4495106" cy="39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D5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other </a:t>
            </a:r>
            <a:r>
              <a:rPr lang="en-US" dirty="0" err="1" smtClean="0"/>
              <a:t>powerpoint</a:t>
            </a:r>
            <a:r>
              <a:rPr lang="en-US" dirty="0" smtClean="0"/>
              <a:t> (U3 D5 notes: solving radical equations)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1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Warm Up: Check Homework and Discuss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012" y="1042537"/>
                <a:ext cx="1363065" cy="3305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rad>
                  </m:oMath>
                </a14:m>
                <a:endParaRPr lang="en-US" sz="28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</a:rPr>
                      <m:t>6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b="0" dirty="0" smtClean="0"/>
                  <a:t>20</a:t>
                </a:r>
              </a:p>
              <a:p>
                <a:pPr marL="342900" indent="-342900">
                  <a:buAutoNum type="arabi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2" y="1042537"/>
                <a:ext cx="1363065" cy="3305585"/>
              </a:xfrm>
              <a:prstGeom prst="rect">
                <a:avLst/>
              </a:prstGeom>
              <a:blipFill rotWithShape="0">
                <a:blip r:embed="rId2"/>
                <a:stretch>
                  <a:fillRect l="-8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60669" y="1042537"/>
                <a:ext cx="1547731" cy="2487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81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:r>
                  <a:rPr lang="en-US" sz="2800" dirty="0" smtClean="0"/>
                  <a:t>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669" y="1042537"/>
                <a:ext cx="1547731" cy="2487732"/>
              </a:xfrm>
              <a:prstGeom prst="rect">
                <a:avLst/>
              </a:prstGeom>
              <a:blipFill rotWithShape="0">
                <a:blip r:embed="rId3"/>
                <a:stretch>
                  <a:fillRect l="-7480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3770" y="1019665"/>
                <a:ext cx="2969274" cy="1517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=7−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770" y="1019665"/>
                <a:ext cx="2969274" cy="1517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08263" y="1079564"/>
                <a:ext cx="2459199" cy="289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=1±2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{−7, 3}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63" y="1079564"/>
                <a:ext cx="2459199" cy="28970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6131" y="3976639"/>
                <a:ext cx="16776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31" y="3976639"/>
                <a:ext cx="1677639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7440" y="3976639"/>
                <a:ext cx="1990097" cy="187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5.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0" y="3976639"/>
                <a:ext cx="1990097" cy="1871666"/>
              </a:xfrm>
              <a:prstGeom prst="rect">
                <a:avLst/>
              </a:prstGeom>
              <a:blipFill rotWithShape="0">
                <a:blip r:embed="rId7"/>
                <a:stretch>
                  <a:fillRect l="-6116" b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4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0800"/>
            <a:ext cx="9865217" cy="544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 (5, 5) and (-5, -5)				2. (5, 1) and (-5, -1)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3. D			4. C			5. (0, 3) and (-3, 0)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1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Solving radical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 smtClean="0"/>
                  <a:t>						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800" b="0" dirty="0" smtClean="0"/>
              </a:p>
              <a:p>
                <a:pPr marL="514350" indent="-514350">
                  <a:buAutoNum type="arabicPeriod"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3.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 smtClean="0"/>
                  <a:t>				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 smtClean="0"/>
                  <a:t>				6.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=−32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28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Solving Radical Equations:</a:t>
            </a:r>
            <a:br>
              <a:rPr lang="en-US" dirty="0" smtClean="0"/>
            </a:br>
            <a:r>
              <a:rPr lang="en-US" dirty="0" smtClean="0"/>
              <a:t>CHECK YOUR SOLUTION(S)!!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					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				4.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+5=53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85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Applications of radical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0800"/>
                <a:ext cx="102631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1</a:t>
                </a:r>
                <a:r>
                  <a:rPr lang="en-US" sz="2800" dirty="0" smtClean="0"/>
                  <a:t>. The volume of a sphere is 2145. If the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  <a:r>
                  <a:rPr lang="en-US" sz="2800" dirty="0"/>
                  <a:t>used to calculate the volume of a sphere, what is the radius of the sphere?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0800"/>
                <a:ext cx="10263117" cy="5440608"/>
              </a:xfrm>
              <a:blipFill rotWithShape="0">
                <a:blip r:embed="rId2"/>
                <a:stretch>
                  <a:fillRect l="-1188" r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191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Applications of radical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2</a:t>
                </a:r>
                <a:r>
                  <a:rPr lang="en-US" sz="2800" dirty="0" smtClean="0"/>
                  <a:t>. The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allows </a:t>
                </a:r>
                <a:r>
                  <a:rPr lang="en-US" sz="2800" dirty="0"/>
                  <a:t>you to calculate the maximum velocity, v, that a car can safely travel around a curve with a radius of r feet. This is used by the Department of Transportation to determine the best speed limit for a given stretch of road. If a road has a speed limit of 45 mph, what is the tightest turn on that road</a:t>
                </a:r>
                <a:r>
                  <a:rPr lang="en-US" sz="2800" dirty="0" smtClean="0"/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 t="-336" r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75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U3 D5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6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r>
                  <a:rPr lang="en-US" sz="2800" dirty="0" smtClean="0"/>
                  <a:t>		</a:t>
                </a:r>
                <a:r>
                  <a:rPr lang="en-US" sz="2800" dirty="0" smtClean="0"/>
                  <a:t>				2</a:t>
                </a:r>
                <a:r>
                  <a:rPr lang="en-US" sz="2800" dirty="0" smtClean="0"/>
                  <a:t>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=−23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3.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2800" dirty="0" smtClean="0"/>
                  <a:t>				4.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+19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5.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sz="2800" dirty="0" smtClean="0"/>
                  <a:t>				6.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	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800" dirty="0" smtClean="0"/>
                  <a:t>			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65" y="3752860"/>
            <a:ext cx="228600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890" y="3752860"/>
            <a:ext cx="228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041040" cy="675838"/>
          </a:xfrm>
        </p:spPr>
        <p:txBody>
          <a:bodyPr/>
          <a:lstStyle/>
          <a:p>
            <a:r>
              <a:rPr lang="en-US" dirty="0" smtClean="0"/>
              <a:t>Here is Bad Joke Dog with your homework answers: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503" y="4026089"/>
            <a:ext cx="3000766" cy="2766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822" y="719027"/>
            <a:ext cx="6129317" cy="3223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06" y="635613"/>
            <a:ext cx="5295238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262" y="693003"/>
                <a:ext cx="2179093" cy="36196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1.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/>
                  <a:t>15.59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2. 25.12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3. 216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4.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/>
                  <a:t>1.38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5. 1.74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262" y="693003"/>
                <a:ext cx="2179093" cy="3619690"/>
              </a:xfrm>
              <a:blipFill rotWithShape="0">
                <a:blip r:embed="rId2"/>
                <a:stretch>
                  <a:fillRect l="-6983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916071" y="693003"/>
                <a:ext cx="2179093" cy="36196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6.-</a:t>
                </a:r>
                <a:r>
                  <a:rPr lang="en-US" sz="3200" dirty="0" smtClean="0"/>
                  <a:t>2.63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7. 4.11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8. 33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9.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/>
                  <a:t>5.66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10. 41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71" y="693003"/>
                <a:ext cx="2179093" cy="3619690"/>
              </a:xfrm>
              <a:prstGeom prst="rect">
                <a:avLst/>
              </a:prstGeom>
              <a:blipFill rotWithShape="0">
                <a:blip r:embed="rId3"/>
                <a:stretch>
                  <a:fillRect l="-6983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299880" y="693003"/>
                <a:ext cx="2179093" cy="36196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/>
                  <a:t>11.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3200" dirty="0" smtClean="0"/>
                  <a:t>2.83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12</a:t>
                </a:r>
                <a:r>
                  <a:rPr lang="en-US" sz="3200" dirty="0"/>
                  <a:t>. </a:t>
                </a:r>
                <a:r>
                  <a:rPr lang="en-US" sz="3200" dirty="0" smtClean="0"/>
                  <a:t>142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13. 122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14. 2.30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3200" dirty="0" smtClean="0"/>
                  <a:t>15. 1.27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880" y="693003"/>
                <a:ext cx="2179093" cy="3619690"/>
              </a:xfrm>
              <a:prstGeom prst="rect">
                <a:avLst/>
              </a:prstGeom>
              <a:blipFill rotWithShape="0">
                <a:blip r:embed="rId4"/>
                <a:stretch>
                  <a:fillRect l="-6983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Review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0800"/>
            <a:ext cx="9865217" cy="5440608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Monomial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/>
                  <a:t>				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 smtClean="0"/>
                  <a:t>			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Adding and Subtracting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2.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−(2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3.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−(5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+8)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2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 smtClean="0"/>
              <a:t>Multiplying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1.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sz="2800" dirty="0" smtClean="0"/>
                  <a:t>			2.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3.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−7)(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320800"/>
                <a:ext cx="9865217" cy="5440608"/>
              </a:xfrm>
              <a:blipFill rotWithShape="0">
                <a:blip r:embed="rId2"/>
                <a:stretch>
                  <a:fillRect l="-1236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6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U2 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1282" y="-152400"/>
            <a:ext cx="4601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8800" b="1" dirty="0">
                <a:ln w="28575">
                  <a:solidFill>
                    <a:srgbClr val="C0504D"/>
                  </a:solidFill>
                  <a:prstDash val="solid"/>
                  <a:miter lim="800000"/>
                </a:ln>
                <a:solidFill>
                  <a:srgbClr val="9BBB5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1028" name="AutoShape 4" descr="data:image/jpeg;base64,/9j/4AAQSkZJRgABAQAAAQABAAD/2wCEAAkGBhQSERUUExQWFRUWGBoaGBgYGBwXGBwYFxcYFhYYGhgcHCYeGBwjHhcUHy8gIycpLCwsFx4xNTAqNSYrLCkBCQoKDgwOGg8PGiwkHyIsLCwsLDAsLCwsKiwsLCwsLCwsLCwsLCwsLCwsLCwsLCwsLSwsLCwsLCwsLCwsLCwpLP/AABEIAMIBAwMBIgACEQEDEQH/xAAaAAACAwEBAAAAAAAAAAAAAAAEBQADBgIB/8QARxAAAQMBBQQIAwUGBQMDBQAAAQIDEQAEBRIhMUFRYXEGEyIygZGhsVLB8BQjQnLRM2KCktLhFVOywvEWNKJUc+IHJCVDY//EABkBAAMBAQEAAAAAAAAAAAAAAAIDBAEABf/EADERAAICAQMCBQIFAwUAAAAAAAECABEDEiExIkEEEzJRYYHwI1JxkaFCscEUM9Hh8f/aAAwDAQACEQMRAD8A3FnTYECVfeK2lxSiSeUR6VczakqkWVmSfhRgQDsJJ+cVob0RhAUEp2z2RO/aKzSL6tboGBggEAjGvYdOymDXmZAAdLdv0EsTjUIVdnQdLSRitL+M5q+8yKjmYBGQkmndhuBppWIAqV8SziPhsHlWcbstpUe2623+VsqPmrP1rYsuhQkGaowsjngf3isisvvOzWTcvJ991X2dAUgaqUsoE/CBlmBr9TqH7QlIlRikt4X6EiBInupGa1HgBpzrc7JsCfpMxhuR+8XWl62I7waG/wC8WYG851LLannzhZkxkpw4g2OQJJJ4UZZOj63e3aMk6hoH/Wdp+uFO3LOQgJaKURp2ZEbokRS1wE7t+0M5a2EEtYQEpbU7hVlmCAqQIkAzrUNxpXHWOOOjcpUJPMJAnxocWYyr7Q7ll3VJTPAgICsudHN21tMBJ7PI5eMU4FSeqv8AMXRA2mbvAKcBAR1hKh2cWEHPafhG7hV3+H28Jy6gRogFfluom1XGpSiuzupAJkoUJTJzMEZpndFQXfbSIK2gN8rV6HKpkwkWCLjmyA1RqX3TeCpQFykqywkzCgDIB26GmlqsKHBDiEqHETHLdSdi6OohxbmNwnCFrEIRi1hIOW7XyppYrQVFSSpKimM05DPhJg+NPwjQNDRWTqOoRY50fseseS1R71ZYrvsqVDA2CToo9rkQVE+lDv8AQdpz9st10blK7PkP1qy6mQgtoSISkAAbglOQ8hS3ZkZRQ3MJQGB3O0f0pva+EsuICiUgieBz0n61prNKbbfLePq8HW64gCkwRlGFRk7dBVGYjTuaik54lVucs1pSAteQzELjXkaVNtsWdZKX1FBBGBSgsTlBEZ7/ADpyzcdmdGLqAngUlB8sqLs1zstmUNIB34RPnrSmwtkFGv8AMMOF4lNztJLRIbCAskxGEkHIFQG/2NKVMOJThh9GwJCUOt6R3icRHEqHhWopLa3y4XEpVBSSkbcJgQqNus0OcLjQXvW05CWJhVmUosQYQvCQmSMsoTMSByk0A1dDy46x4AbQ0I/8tap/6USYItD5VqSV5eIj0q27etbK0uKCoV2VD8SSNvEaULkIAziwJoF3phzXRxgGSjGd6+16HL0ry+3i02lSR2UKGID4IKdOBIPhTJCpAO+qXrSkHCRO/brsqnJo0b7Axa3cSPWZT8KatAbSRnhQFEniTplAjhQr9mtdmIWVi0NyAoBOFYBMSI18/wBaMd6ONFWJlxTKtyTl/KfaYrpNwPbbUqOCAD5zUa4emgAfm43VRjRlQWChQChGYOeRnUeFAX4222lCgUoWknB+EEfjQdgBHqBR9hsKWUkAkzmpSjJJ3k1FXigGCRO4kT5TNUUFx6Mh3i76rEFbv5giC6jzmgrRcDrRKrKsAHMtr7v8J2fWdPEWhJri2PqSBgRjJMbgMiQSdgyia4KjJROqv3nWQdooTeFsAg2aTwWmPepVqr2eBI6tnL/+/wCqKlL6R3b94W/sIZfAUpvC3hLmRCVGJ2HbxpUx0VUsTaHlk/Cg4Ujhpn5CmN63YpfbbICwIhXdUNk7QeNLP8Ptisj1SOMlR8jIo2U6703OBGmrnFpuNliFocWCNZXKSNyp/wCaN6NvqXjUAeryCSdpE4jy0Hhzrmz9FkkhT61OkbD2Ufy/Q4U6KkoA0AyA3bgOFcmKn8xtpzZLXQItve7Q4oHrltECDhIz2iR517dFztNkrCi4s6uKMq5DdQF5XSQtSuqQ6Dnidc0/dSmIEeu+iejcQ4QSYIT+6AB3RvInM8q0H8SiJxHRdw22XmlEgZka7AOZpBaekKnFYW8TivhbEDxV9Cqb7CQ7hfCwjEVCJCFg6AkCQRu/WiU9KGW04W+rQNwCj6YRnSWcsTrNfAjQoAGkfWVsXDanM1qQwncntr8ToPA1690csye+t11f59vhpXH+LOvfs23XOJGBHnofMUQz0dfc/bOBtPwN68io/wB60AnZF+pmEjljObntKUOpbSSTnInEQnXtHhlWnW6AJJAHGkP3dm+7YSAfxK1M8zr7ClrjrjioKupE94lJcI4JJ7Hv7VqZRj6BuZjJq6jsJp3rwbA7REcdPXKrbI4hSQW4w8IjjplWfslxWWe3jWre4o/IgVobNZUtpCUJCUjQDTPWn4nL72PpFOoXsYttPSdlClJKhiSSDzFLbJfbKVAlxJjnujdWiVdzZJJbQSdSUgn2rz/DGv8ALR/In9KB8LOwJPHEJcgUEVzBWLwbtKVJQsiIMp1GeWojZXqrsUY6x5SkjZCU+ZAnyijWbIhHdSlM6wAPakt8m0hwltoONwI7QBmM8iflRuCFsizBXc81Cry6QssJlagN3HkNTSW7ukb9pdV9yWmEjJSz21qJyhIySkCTJJnKl32tLTmNdjdCye9h6zPgTl4inFut6GklTiw2FGAoie0rIZDXT0qHNlYrRuzHoguxG10Eqxq/DOFP8M4j5yP4apvS523HAsKLbm1STEgbxtqy6bwQtCUtQUhIzBnIZeZ/WvbyuJLxSStaCmYKDGuuzhVqKPKAXeIJOqzEduuq0QcNsAG/qhI8Tl60Pc7YaBbacXan1qxKcWrEAcgCTolCQMkjjtNO0dEGZlZcc/Os/KKOtFiShhxLSQnsKgJG3Cd2ppJ8Nq9XHxD8yuJxeF4JszIUskgQmYnONY8Kx9526y2hQLrjow90QUgKOqtsnZnpnvNaG7ukrRGEqjgrskHdnl60zXaWlphUKB2ESP0rCVy0SartOFr2mVst3OYQbPa1FOwL7Y5E7P5adXOzacf32DCM8SD3tgEeumygm7PZ7OtxaVBIXHYBnSdEjPOfSm67Q4mz4kNlS8iEbYJ28QNm+l4Rbmxdd5rnbaEXlYeubKMakZgynXIzSxXQuykdpBUo6rK1Yid5M0IrpWAYdS40eIy+R9Kp+0qdP3drSAdmBOL1INMbxC3uv7/ZmBDXMtY6OqYdSWXVFue2hRnKDpxmP12U9sTwUVJBmNYzgn58KVN3IlX7V95fCcKfIfrTqx2ZDaQlsAJ4e/E12HGGyeYCP0ExztUTruZ2TKLM5++tMLVxVCSJqUYu91SewBG/FOXJJHka8rjkwg8n+Z1PAbLeb2eNKkKB7qu1PEGnditQcQFDiDwIMEVmWrFa3vwBhJ1Uoyv9fbnTtppNlZCEyeepJzJNbh147Zz0w8mlqC8xlNUWtlLicKjlwVBy4isvbrbaXXA20ASRJWruJExAGhPgdRzqPdHbSlOJVqE7sAw8voUwZi62F2+YJxhTRO8eJ6PNHvY1jcpaiPKYNMWmgkAJAAGgAgDkKztgt5bdbQTJWYwjlmqNgyrSUWB1dbAqDlUqaJuUWq1oSIWRy19KXfbm0mUsgcYCfYUpeszrr3VIcCFdouK1UIKQI3TJ2ijE9BWD31OrVvKo9hSw2XJuNoZCJsd4xZvlJMKBT60wWrskjdWTXdn2clGMqRqMWqRnIndlPnWguZ4rYQo5SMuUnD6RW4cjlijdpmRVADL3mbdsxdhCVFOMiVA5hJzURxIEeNMm+hNlAzQSfiK1TzyIFV2rowtKiWHAEkzgWJSCc+yc4HCPGqjdVtIglkDfKj6EEUGPG2OwVuE7h97qcdWhnEEqJQDkSZ8AdtaGyvwwla8oRiO8CJpXYui4Cgt9ZdUNAeygHgnb7cKcrAiNZ2bONNw4ipLHkwMjggAcCIX+lGJUNBS/ypnzJ9gDVJ6V4FBLmNBJyxogecVynpOy0VIwhAkiMEZjI6fpRNqvEONSlIcTqAIz/my+dIZgATqN/f0jADxQqNLLbyoxAmr3jiSpMlJIIndIiaT3M06pQccT1SADCSZUokRJ3CCcqdNpmSdtU4S5TricmkN0zPq6P2lPcfSr86I9c6Ffu+0H9qw06E5gJIOemistOFarFhyJy3123EZZ1n+nx3tN8xosuhKWmgpTYaUrVI1ykDLl70Sb0TuPoPnQF8WR110NpBS2UjE6CJGZJAGskQJ40IvoRZRkSrFvLmfPd6UJ8y6BoCd094+Rb0neOdEzWQsN3mzqWOsK2oBSDKlAyZiBmIjStNd7mJtJgiRMHUToDxiswZmZirdu83IgABErtlzMu5uNpUd8QfMZ0Aehlm+BQ/jV+tPKBvS3htBJMQJJ3D9adk0KNTCAuomhBbNd9mZPYbEjb3iPFR9qZ2h8IQVHQCTyFYW5Lxf+1upfyS6kLZREYAjsqQTtJGFRO+dkVtbKoLRBz2EHaP8Aip8OVi5RhXtDdRQYQK0Wx4yQyhxG7H2iNvZIg8pzodNx2W0JCg2EyJlMoPkMvMVza7GhghKX3W5GSQA4IGxJUkkcpoq4rMpIP7QpzIU4e2SoycjmANggcAAK4a9QU7+//PxONVYgJ6KuN/sbQoD4VjEPTL0p4wpKUhOIEjU7ztPnND32l8oHUYcU54jHZ3D03UnV0ftZz+1BKvhSjsjgM5jiRTCpRvw1mXqHUY5XdrRJMkSZycUkSdcgoAVKzi7vvEGAttUbYGf/AIVKX1fkH39JtD802RMUiv28UYB2wmFTiIkHeANTlu50ZfDhASNhn0pLd9zpeeU4/BSmA2gnKIBxEbc9m+eFdlyFn8oQkTSvmQBPSNqZHWAD8eHszzBmjHrR1yJQ6RuUmCeWYkehrSrdbAw9mPhGfhArMWx5lpSsCQFKPcTqToJA7vvU2XCEHQd/aPTIW9QjXo7czbY6yStw5KWoyeIG73oi23+22soOZAkx/wAcK5uKzqaZJdMKWorUNiZAAHkBVCrXClIsyBjUcSjoAT+JR2cBqdg21bZVQODJqsk9p41flnBU6EwowFKAEnSBvOgypw7aQlGI7tNDns50HYbmCDjcPWOfEdB+Qfh568aV3vfraVkKVGEkYRmZGR4A8zWMz41s8nicFVm24ga1/aXigqhAMvKndo0njlny89Cq9kJ7KEkxkABA+vCs6w485kxZyE7FL7KfAZek0Y10WdX+2fIHwtiB56elKxjIB0jnvGOUveMrHfQU5gUUgq7oBk6E5jwprSRN1s2WC21iXsJOe4nEck67KPsN4YypJACk6woLGfEe1U42rpY7xLC9wNoBf1uSFJbJAJ7WeU7P1oyyWxMCTBgDPLZVl4XW28mHEhUaHQjkRmKTq6Kk5tvuI4aj3FCUdWLL3mhlKgGOLTaGohRSobu96VnFrbYCiBgSVEhI1k7APDlRQ6JuHvWpwjgI/wBxoyx3C01GEKUoZ4lHEQd+kA8qBsb5Nm2EJXVOJfZ8f2dJUmF4Zw7pkge1Z91+3rHYYw8XF/IEe1akjfiirgRHCnNiBAB7RYciZO6EPYD9oKS5iPcECNg/vWlu4fdjxPmZpQtWRO0yRzOnuKdWZECN2XllUvhANTER2c7ATpbyQQCQCdKT3pcjzrhUl/q0EDIJlUjjIr3pHZyAl5MktziTvbMYvEa+FC2Xpa1EYx/EDPmJpuRwG0uNotVNWp3glruC1tDE3aC7H4VjXhqflzo26rwKkJcAwyM08QYUPMGunulrUZKBO4BRPqAKrsFmceI7BaZBk4slrzmAPwgnU7amyIHYeVz7xqsVB1x/a7UlttS1ZBIk1nrTa21KSpbiIBxEYk5kd3OdAc43gbq0b7CVpKVAFJEEGlh6J2X/ACh5q/Wq82JnIo8RKMF5iS87UwtTa+uabLasU40mQRCkntDWnFmtwQMcgpImZyjWZ0iKz18WGwJWtpbYSRHxGZSD866u+9rO00lrrSoJThkpOmwabsqgyhg4YGyPv2lC0RRG01Ngvht1UJWgnWEqCuelEW61dWgqicwPFSgke9ZO7L2sVnOJtISqIkBemR2zuFaa9LMp5kpQcKjhIJnIghQnaNKuxuWQi7MnZab4hLLuITWdtdgtyVKUhbSxJISRBichMfOhzfT9nMPtKj405pPP8PtyphZumDKh3h4yPlHrSg4YBco3ELSRusTq6T2pJwqs68Q1jFHhEj1qU9VfzJM40fzCpQVj9z/MLf2jG32FLyMKpG0EGCCNCDSJfRq0Du2kEfvIk/OurJfwVGB1KuBOfkYNFu9IA2AXYAJjLXjlw1NM83FkPUN5vlug2MCT0WeVk5aTG0ITHzj0pnd9yMsZpAxfEoyrz2eEUymkt4owuZ6LzHMd4fPz3UxwMS6lEBLc0TD7Yy24AFKiDIwrwnzBqWbqm04UlIHPMnaSdSeJrKXhZrUp1PUPJQgiClSEntDaFYSYI2cKKR0ftp1tCByT/wDGgXI7dSqITIq7EzSm3t/EKEBs4WXAlOM6qw56RrFKR0atW21DwR/euv8Apm0/+r/8P/lRE5T2H39YNY/eOjeqOPl/euP8WHwn0pR/0vaP/Vn+U/1V0Oiz221r8j/XWfjzfw4ba7GpSyoth1JHZ+8KY8I14j0oywMltBxkbzGYHiczprXd3WMtNhBUVkT2jqZJPzqq9VdkDefYTTCAg194AJY6YHeXSANpKu6kbdSTsAFKV3/aMIUhh1STnuPlhphZrAlx5ClQQgKIB+I4QDHAT507cRtFKxBsg1MYbkIaAiK6ekBeSYkEGFJUIUk08YWMMilNrsyQ9jSIJTCvMETyz86Nu1U4hyPvWoxXJou/u5zAFdUK+0CM8udDWl8BJwkGRETv21Xb7vLreFKy2cU4hrlOWo30q/wG0BMJtEmdVJ/uac5fgCLXT3hbaJUndiB8jPyFOGRlWaFgtgBhTTh2fhH+kUVdP2vrAHmwlGclKp2ZCMR9qRgVsY0kcxmQh97jK0PrxYWwiRmcRI9hXFnabdEraRiBggpBg6buddWuzKxBxspkCCFZAjmAYIz2V5YlHEoqwAqjJKsXDWBwplkNv9iBtW0JZsaEd1CU8kgewqxcwY12c66pTaL4UCQhpa41wpn1JAngJprMFggEwUW51J1dUYMoLWYP7qhkeeYq6xXgStIDwcnVJThUnjrIHAjxom7r2DuUEEGCCCkg6wQfCub9vEsISuOziAUdwIOfnFTKBWoE7Rh5qocuzpJkpSTvIBqpSWh+FP8AKP0rL2q/LS4D9nYJ3LdkJ54QRPga76M3i64hSX8PXNrKVYRAIOaSBujLwocmdlWws1cYO1zU/ZEfAn+UUvebtKiSktoAJhKipUjYZTGHyNWWi8VIQkpbU5qFYQCRER2Zkzw3UtN9rcVhQ42jeFJUFj+AlJ9aN8qEC7gqpjC77eskpcThUDhImRoCCDtSZFWPXdZ1HtNtFW2UpnP1qqwXdCsanVOKGggISOOEZk/mJpciRa7QCderUP5Y+VAXbHj1Hff9dv1hBQzUNo2FxWf/ACW/5RUrLjpUrbZXp5H+ipXec35P5/6naPmaK19FrM5q0Ad6OyfTKh7F0TbbcCypTgT3UrghO2ePCjrgfUuztqVqR6AkA+QFe3hYFKBKFEEjMTkd2w4TxgjhVBAI1ARYJuiZReNvOJKWlKK/hSAZHEnQcZA51Y5YVuNEOFIXMpw6JI7uf4uJgSCRRdksaW0wkRv2kneScyeJq+tCXZbv+04t7TMtKOuhBz4EHMeBFMnb8ShIKoTzMDw2mhb4ul5S5YUlIV351BGUjI6j2qux9C2gcTylPK24iQnymT4k1MmLIhIXiOd1YAmG3Nf6LQVpTngjOIBBnSc9nDWi37dhMASfSvVJSy2cKQAkE4UgDQTkKyuFVuXgQVJZGbi9ConRI+uO6muzqAo5i1CkkniOXL7EwXGxwxJ+Zq9u8VayCPraKDR0HsoEYFHiVqn0MUMi4BZnfu1HAoGUEyJGhB9PGlOuVRq1RilGNVNDZ7UFcDuoe+bGtxv7sgLScSZ0JEgpPAgkUGw/hdbTtWSPAIJJ9B507p+JvMTqi3Ghtpiv+oA2YeQtpY4SPA/8867tPTZKUSnrFk91ITBUffxitW+4NDHjn6Uttr7aU/hQnaTAnhSSi4/6vpDDF+0T9HbRaHUrdtCUoKlfdtjPCgZSpRzUpRndkBkM6dXM8FFah3Zwg78MyRwkx4UoZdXazgZBQ1ot0iJG1KB9cY0OnZsiUICECAkQByrcCG9RmZWFUINabQQMI1M+kfrVKrKpAB60nPMGI8I09artzoMoWy6vcUpPmFDTzoew3OoqJIWhJyJW4XHCn4UjEQgcZnhoQb6iSF/8grQG8eNryB2ECu1OACZyrxawgZ5D6yFZ29b1OLq24LqgSlOqUj4lbh9czfJo25MFVvftOekPSxDKm2oKlurSlKE6wpQSVr+FAzPGPJpZ09pPOs2x0bDakuLJW6paSpZ1JkGBuAjThWmso7Y+thqN1PmLq52/vHgjSajKgbQ0pCIYSicUkSEjtGVEmDz0o6lNrszqHC4ykLC+8kqwnEMpEiDIiRwFXvdbCTrzA1OPNuJU82kAkDGhRUMR7KQsFIMZwDmJIp4w4FpmKWKVaXBhLSEDKSpYVoZ0TM+YpnZWMCQmZ3k7SdTw5UnGpDGrr594bEEfMtis1eLPU2xKxkl5JSfzJzT6ZVpqUdKLIV2ckd5shaeacz6TTMyakIgoaaEWFztRvoi1WFtwQ4hKxxAPlupXY7QFJQtO0A06SqRNT+Ea1KntDyijYgliupDRJRig7CoqA/LOk/Kk76gLY7JAltBz4FVaJawBJyA1pTa7kYtKw4qVQBoogEZkT56iKbmxhl0DaCjUbMoHSFkZda3lxn2qUYOjVm/yG/KpQeTk/MZutfaMUICQABAAgAbANBVTtsSOJ4UPabVOQ03/AFsrLqbctzhbbVgYRkpQ/Fy38BoBmda1sxLaUmhKFtNAvpI0DGNsHdjFFIvEbRlvGdL2ehtmSmOrxHeokn3y8K5s1kDQwCYSSBJnLWJ4TFBkbLj3JhIEfao+CppfbrzwqwIwlZ3mABEydSctwND2d5TiXEIiUKAzJEgpCokaanyq9wPOCMKWxtJViPgAI8zTi5ZemL0gHeX2a0LJhSCMu8CCnhB2zyFFAVw2gJSBsAjPhvNC2y9EoSSVAAaqOQ/vRlgg6jBosdoU68EjOkl6XqhvtLOexI1PL9aXG+3LQopsqCre4rJI8/nnwptdXRpLauscPWu64joD+6PmfSpzqzfAjRSfrK7iu9ZWbQ8IURCEfAk558T9awDL4LsAtDEROJMxO7ORnR6lbBXLiwgZ1RoVUrtF6iTczKbPbl/hbaG8mT7qomzdEEk47QtTytxyT5TJ844UxXfjI1cR4qSPnRza8SQRoRPnS0TGTtvCZm7wV58I7KAAEjkANwGlIrV0tZQYLpJ/dkjzGVdWpK7S4pktrQgrONZkAoScgkxthPhTiyXEw2IS0gcYk+JOZoNDZCbNCFqCCLLu6QNPGG3JVuMg+R1puxa9ivOlF/dHGyAtsBDiSClSRBkHIGNQaItLwSUp2rUEpG3USeQEmlHVicAGFs4gh6RMrJxOBJBIwmREGIzEVxdqrO0pSkOIKlmVFSwpR8SZjhTh/o9Z1klTKCTqcIBnaZFLbV0PshkYcJ4KUPnRnCwOq4IyAiqhDqgsggiAZyz2H9avZcgg/WlZ66ui6GLTjRijAoZmRmU8OBo6+bGtxCUtuKaVinEmdgORgjLP0pLWXG+8Ztp+JoW7UCYg1YpYAk1nrhuu1NuS68HEYTlGc5RqOe2j7S/iWQNE5eJEn0I8zVRyMiW3MSEDNQhS7cBsy3nKhm7/AGiYC0E7gtJNAv3R9pVhWSGk6pBjEo7zuAjLeTXlq6DWdSYSkpO8KPzJHpQJ5rjVc06Aajxu0pPDnVKrcheNIzwkpO6REj1rK3YtyzP/AGZ04kqB6pR4ap/tyjWjF9FWnXVKKlpKsyEkRO0wQdazznvQeZuhauE3TYFNN4FEEBSsMfCTIBy1poxaMIgg+FKR0GZ+N3zT/TXh6CsfG7/Mn+mhXA6tqE4upFGOLQtLqVNnFCwRu1G+s5cNvUytVndIC0Hsk5YknPL0MceFM7u6ItMuBwKWopmAogiSInJIq++OjzVozXKVgQFAwY3EaEZ7aa+N3FnkQQyg12hgtg3GpWfHRN8ZJtRCRpkr5KqUP482knN/WpQQG0d904QOByPvHia0F13elhpLadgzO8nU+JpBcjXX2tx091nsI/NtPv8AzCtVReGSl1TsrWanhNJ1KmSdpnzzpjbVwmN/tt+uNZ+/LQUtYU99w4EjirI/XEUrxLWQoh4RQJhvRXtIcd/zHFEflTCB7Gmzz+Hiaru6xhppDY/CkDx2nxMmhb3uXrykhxbZEjs7Z38vnVWllSl5ibBazO3XCdaRWvosh1wLdcdXGiSQEDgAlIgep2zVx6IL2Wt36/iqDok6NLW55H+upDhyE3G61jWy/dpCUBIA0AED0q02tWmX140mR0etAP8A3alcwf6jXJuK2Tlak8sP/NGFyiZaGPLBa8ZWmO4QCd5KQr51ze5HV5gmcoCcRMgiI46bq8uewqabhagpZUVKUBEk/wBgK7ttqLZCjJRoYBJB2HIEx+nGnm/L6ov+raL2CpETZw2neA2YnSQnMeE04ZcxCaXLvJTgwtNqM/iUChA5lQBPIA+GtH2VjAgCZO07yTJPDPZWYwdW3E5uPmW0otV/ttlWJxAgkRqcstBnrNNwaXL6OWcrUtTSVKUZOKVCeRyFHkVmHSZikDmLU9KLO4Y60TskED1EVdZbvSh7rpUtREDEZAB+GBAq+2dFrO4mOqQOISAfMZigbksymsbKiVJQQUE64VTkeRBqPIjJ1XHKwbaaJp0KEik163Q+twrafCBA7JEjLbP9qYWQ9ojh8/70U4qATEwNKqQjKgLRR6TtMqq7bwTo40vnl/sqs2m3J71nSv8AKR/V8qPf6TSPukqdMaIGQn4lnsiiLrtRcQhxScKj3hOKCDhUMW2DOdTN5e1AxoLd5Rc95urWUrZcbAE5zh2DKRxquyP/AH77Z1xBaeKVISMuRHrWkpHf1xFyHGzgdR3Tv4Hh9badkw2lCAr01w+xrgkb6NrGp6SKa7NpbUg/EBkeO4+BNEq6aWdIkvRwwqn/AE0rFlKDSwhMlmxDOkFnxOMR3kuA+ASrF8qIQYIPEVnLp6WG1Wrq2mFhoJKlPOZTBASlCc9SdSdhyrSpTmBvIpOVi2QGoa7LUItVvCDhHaXEhMiYJgHlkfKgbAVl0lwzmIEdkZEwMpOozPkNKPt9iDiCChCjsxiRPlI8KS/ZHG04QlxAxSFIIeA4AK7WHhh8qqyhrHcRSVU0D7wSkk7PoClboWswO8rac0pG0xtjYNp8a8tz5LzTfBSz/CAkeqp8KYWMa0GT8TIEPE0dK3L20QAN2+pXVSrYmJ+ilkwWVG9fbPNWftA8Kbk0uu9/AhKVDugDKIyEb64vG9UoHbUEDjqeQ1PhU/nIq7RpQkz20vgkqJgDadgG2ldyoNptBfI+7a7Lc7VbVeHzG6gx1luVhRKGAe0o6qjYN54aDbsFadpKWkBCBhQnL63mdp30rEhJ8xoTtQ0iG0M9a4yTnx2f3pdeV7htvEswNg2nw25eFZdi3Wl91t8EtsoJOD40kRJyzyJg6ZZTrRvlZtkgqgHqmtU5BCtxBPLQ+hPlTJSpyFKyqQcstK7N4qShPYKokKIzIKcpw6ka6SeFB4d6sH9YWQXxDbQyoohCgk7yMXPKRS9bHU9ouqIAzxYcuIIAjlXDdpddMpdbSicilJUeRlQCTwg1eLuQkhSip1QPZxEQDvCQAkc4mjYjILH7wRa7Q9tzsgqyyEzsy0rhVqGyT9caz1736UOBtALjp0SBkBvO4fRNCf4beCxiLyUfugSPb9a3zHb0CdpA5msTahtBHrVN6uHqVFOoEjjhOKPGI8aS3NeTuPqbSBjglCx3Vgajgoa00c72HYQTHEEA+4oVyMToacVA3Essj4H5VQR4/qIo6ax6b+Ux924yvCjJK05gpGSTu0jbV6Ol7GwrHCI9jQplZOkiayXuJqFrAEnIUpceCcbijhG85ZD/AJOXKlKekCnCOqaccO8jsjxz9xRVjuBx4hy1KBAzS0nuD82/l67KJy2XYDacAE5h9yrKwp4iAuAgHXAJhR/MSTyimk0ptcLWUkkJEaEiREQCCNs5TsGyu7pMKUkFRSNpJIGkDEcztOpjyo0bT0iCwveMQ0IgARupXZk4cafhWr17f+6m9KlftXB+Q+acP+2s8SOmdj5jQV7VbBlI5Ukd6TJQ8ttyUYT2SRkRAz0nWeFNbIFFmCFJNRy60IzAKTqCJ9KU2+5bOMw03iOkITPtlVbvSdna95BXyFCJ6QBeTDTjp3gQnxP60hs9+kRgSuYbYbEloE5Sc1HZA0HIUVda+sPWDuDJH7x2r5bBvzO6hLPcrrudpUAn/KR3f41fi5aU+SkAQMq7FhN63nO4qhFqluOFWBYQUkiCnEDBjPMGNuW+rbvtpXKViFpMKHEZ+IIIIO0GqbWepc6zRC4xHYlWgJ3BQgTsKRvqWsQ4hxO3sq8JUg+cp/jrSSpJ7j+RMq4vvlzBbWFHRSVI8TEe4ps0/hzOlB9K7tLrBKe+g40xrlqB4T4xQ9zXmH2gr8Wihx/Q6+NJzWmTWIaUy1D3ekLKSQVZjhNShbPdqECAJzUc8z2lFRz5mpQnxb3sIXlLBXejlpORtZA/KQfRVB2e4rKh2FrVaHSe781AZgfmMU8vGzFZAUSUkyMKinwUARKeR3SKos1kSohtGFDZGI4CAVjaEYdE5iVa5iNZppoHSo3gWasmG2W2TIQkBCcgRknFMYUjbG0jLZvgh1jEMGgA9TofCJrtTYSEgAAAgADIADQRXTfeV4e1VhaFGJJ3mca6MKWsu2lQWR3UDuxOpy9POafGziSIEQPnVr/dNQd48h865UCihOJJippuBHwnDt2EAHXdFEMKwrKY72Y8oV7DzrlwQtY3kHyIB+VdPmFIVuVHgoR7xUQ6MkaTYnlru5K5VMK0UUHCqNxO3xHKK76sA4U5JQlISNgH0B5Ve13jxn3pbbrV1ZQpXcWkJKtgUO7O4GVCeAqjMvTtAQ7yu7rEEvOKV3nMwf3cIAHgZp2hXZB4fKgFAFQGoA/vXrY7MSdo1P60pM2kURCK3KLY1icbMAmcQjZAO3kY8aoYteO0qAiG04NcsaiCfIJHnRjaRAjUjM7YAnbUNmQEmEpGugFAcg16qmgbVDS3ERGQjPwrgJSSkwNuwbMqGw5jlz3bDRLbkqG8T8tKpTKHNRZWp6kZg/vKH15V0lcA8CfX/mvE7PzK/wB1epI7U6T8hToMUhtpchyCpMylRgjiOeoUOGdFXYRJCVFaRliOe3IE7SM+Ok61cbOlWDElKstoB2DfRSEACAAANgyFJGPcfEPVBbyvNLACl5AmJ3ZEjTlSY9IbPjK+tEkAd1Wwk7v3jWkipFdkxl++05WA7REx0oYAjrB4hQ+VHqQ2+lCihC5EgqTIA3iRNHRVK/xHcP1NaiFdibEwkHiCsXWyFZNNcwhOVd220qQOwkFI1iAeGEGAeU1LUtTZxDuQAr92NFct+7XfQ/2VSxiWqASchrtOavDQRzNcSfSonfJh9ntOKROYifHeNlcu2iM5AzgCNYqMtBOEJAAwnIZbqXMvBwKWNCogcgqPUgnxrHcovzNUWYWu1mMwmDtPtGlUWWzNIV+zSDqI0HJOg8BQtvLhSlDUBRJ7RzCQOG0mcuVKXrqtqBiQ+Vk5hKhA3xnI05UhTkbeHSjabRKgdKxt8WJVie69oS0s9tOwEn0BOh2HLbXdy9KCXOqfT1bum4HcI2T5GtT2XElKgCCIIOYIo9QyjS2xmUUNiKrPejS0hQWmDvIB5EE5VKVWn/6fyolDuFM5ApxEcJnOvKn/ANO0b5ix9b7rJSUplSTEpKsJicxj1wnQjWNuyimrO00eylKSQBkM4GmQ2a1249Omm/8ASszb+kai51VlR1i9qtUj9eZMc6eXVTSCKAJ5mketQjQ5EHSoi1pxGTExE5Z89N1ZsWK3jtF1s/ulOXKQmm9icK2xKROhSTMEajiOO6uOXIvqE7SvaM3j2TUHePIe5oSzmJbOsYk8pzHgfcUWhJmTllG/fVKsGFiLIqB2wbdyo8DA94qWlGIRvn2Nd29BwK0zz8v+K5mcJ35+YqTOKa4a8T2wvSCdoBnnOddWmzJW2EKEhUAjhEn2oXqyCoghKSe1PDXlNLL06Ssp7OMuKzEIzzO4jKfOmDMK4naPaBWu5bQxJs75CQYCVjEB4wcvCjWba6xZS4+Qp3cBAxKjCkAAbx60eHittBUCCsgkEQRPaII2aEVzbrLjU1OgcCiOSFYfWKVkVdQAhgmt4rs902xYBNoCJ0AGnDZVrnR21AT9rUY2Qf6q0rbZ7OkJ/SKtUmQRvqnyli9ZmTsVueadS3aSFBRwocGWZzAVziP1p9jhSTxjzH6xQt+2XE2ZGcaztGYI8Yr15ZltP4lLSPIFaj5JNTOuhxUMHUDGCO9G4k/XnQ9oVmP41fIUVhJ2AbyNaCtZ7ZG5EeZP9NUZz0QE5kAHZ5fIVb1pG01nWrttLxK02goCpKUxklM9ka7RFWuXVbkj9shY4pjPZ+E1KMT8iMsR2bQoiSqByz8a9Dp2H51mn37ejJTbaxwMH3FVXV0itC3w2qy4ZzUvHCUgbdDOwRO2iJyKLudSma5u2E6jMca7BxYuKQR4illrWqUoR31yJ+EZSvw9yKahmAMP4RGe0c6dhZm3MW4AnQdBGo0z/vQJfAQAlOQJA2DaMhUcXiWRAhOzeowc+Qg+NC2+3dXCQkrWvuoGvEnYE6ZmhfMdWlZoTazDFPkwABknfvjhwpVclnW22pCxGFZwmQQUlUjxFDuWG3rlQcbbn8IGLzJFA2m8rVZoL2FbcjEQM9RnOXsaW4cjqhiu01CDGE8SPOaMSO5y+QoBvtpBBBSRIO8EZe9XtvKEZDIb/wC3Ciw5QoowWUmI+mVzJW2VjJSQVJO3LMjkaYXNaVLYaWrvFCSeca+Pzq21MF3JcYdoG0bp3V3kBuA/4FKzOGYFYajajGKFSAaleMphIFSvQF1vJ5nOlF4KSlLTf7R0wI1g5eE6ee6j7iuZNnbCU5rOa1bz9aClVxsm0WldoPdT2W/18v8AUa1aUxU/h0oajGOe0kUDZ0QV/m/2po+g2jkTvJPrl6RXeJOwExIFbHcNos/EuDwwT7gU0efCY45DyJ+RpHaDjtzKdiELUf4uyKbXlZC42UpVgVqlW4/UjxrMN6DU1qsXBrwvBCBLqkpG7f4aq8BSc9IVvGLM0pUfjUOyNm+PM+FGWLoc0k4nSp5e0q7v8u3xJp822EiAAANABArhhLG2M0sBxMyOizrxm0vEj4EZD9PIeNObBcjLP7NAB36q/mOdH15NPCKIBYmBXrCUY9iCCeQ19Ca4UnENeIPqDR60SCDtrLuvuWMwpKnLP+FSc1Nj4SNqRsNT+IQ3qEND2mhs9pnI5H6031ct0ASSBSJm/wCzrGTieSsvcVW9fzCe6catgQmSfGKFfENXE044ytT2LM5IGeeUxn4DnQVzOde8Xv8A9aAUt/vEntr5ZBI8aEN2v2rN4FpnXqwe0r8x2D6ga0Uu0BASlKVGckNoGcJynYANMyQBIrtwdb/QTdqoTQVnr0btPXKDbaVNrCRintCRBMYtkk6V4LYpKgHGlNyYCpSoSdASk9mdM8uNOLE8Tkc428KPWMh0MKmadI1Ay5lkJAA0GXlXTiJEV1XhNVRMEtT4CTiyPvy30tZQlsKUqATmeAGg8KKtDmNX7o04nafD62VUxZw65Edhsgq4r1SnknJR44eNRZG8xtAj1GkWZfdVkObqxCl6D4UbE89p4mmVSpVaqFFCJJuILudly0JOodPkUpw+1MbFZhiUsjMmJ4AZDlmT40ovsGzvi0AS2sBDkbCO6r5eHGm9ltI1BlKoM7OBqNejLvHHddodQl52BLrakqEggg+NFA1DVsRMj0VfKOssyz2mj2eKTofUHxphfV3F1AwrU2tJlKkyCN4yIkEbOAoNdn//ACCFJ2trx8hGH1V6U9IrzHGliJTdiKGLrtYTm+k8SmTHEEfOmV33SUkLccLqhplhSOISNvE0eweyOVQiMxptFXrjXZgIkseJZUrwGpTYEU9Fh/8Abp5q/wBRpvUqUK8CaeZ4rQ0Gz3U8h7CpUqXxPb6w0iywf9+7/wC0n3FaCpUpuD0TH5kqVKlPgRXaVEukE5QMtnlVhYT8I8hUqV5WQ9ZlI4Epsqz1sSYg5bNmymJ0qVKr8P6IGTmKrxuxokHqm5O3AmfamFhsaEJGBCU/lSB7V5Up4AuLPEKpddg7avyo9115UoX9a/WaPSZZfI+6VyPtXti7x5fOvalA/wDurCX0GG0PbzDa/wAp9qlSnNwYscwRI0ru4f8At0cQSeJJJJ51KlR+F5Mdl4jCpUqVdEQS9kAsOAgEYFa/lNZzogslkydFZeQr2pUXiuRH4uDNLYz2fE1Y+cq8qVRj9Aiz6orsA7bh2yB4RRiqlSvPyeoxwhTPdHIe1d1KleoOJNBVampUqVs6f//Z"/>
          <p:cNvSpPr>
            <a:spLocks noChangeAspect="1" noChangeArrowheads="1"/>
          </p:cNvSpPr>
          <p:nvPr/>
        </p:nvSpPr>
        <p:spPr bwMode="auto">
          <a:xfrm>
            <a:off x="1524001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RUUExQWFRUWGBoaGBgYGBwXGBwYFxcYFhYYGhgcHCYeGBwjHhcUHy8gIycpLCwsFx4xNTAqNSYrLCkBCQoKDgwOGg8PGiwkHyIsLCwsLDAsLCwsKiwsLCwsLCwsLCwsLCwsLCwsLCwsLCwsLSwsLCwsLCwsLCwsLCwpLP/AABEIAMIBAwMBIgACEQEDEQH/xAAaAAACAwEBAAAAAAAAAAAAAAAEBQADBgIB/8QARxAAAQMBBQQIAwUGBQMDBQAAAQIDEQAEBRIhMUFRYXEGEyIygZGhsVLB8BQjQnLRM2KCktLhFVOywvEWNKJUc+IHJCVDY//EABkBAAMBAQEAAAAAAAAAAAAAAAIDBAEABf/EADERAAICAQMCBQIFAwUAAAAAAAECABEDEiExIkEEEzJRYYHwI1JxkaFCscEUM9Hh8f/aAAwDAQACEQMRAD8A3FnTYECVfeK2lxSiSeUR6VczakqkWVmSfhRgQDsJJ+cVob0RhAUEp2z2RO/aKzSL6tboGBggEAjGvYdOymDXmZAAdLdv0EsTjUIVdnQdLSRitL+M5q+8yKjmYBGQkmndhuBppWIAqV8SziPhsHlWcbstpUe2623+VsqPmrP1rYsuhQkGaowsjngf3isisvvOzWTcvJ991X2dAUgaqUsoE/CBlmBr9TqH7QlIlRikt4X6EiBInupGa1HgBpzrc7JsCfpMxhuR+8XWl62I7waG/wC8WYG851LLannzhZkxkpw4g2OQJJJ4UZZOj63e3aMk6hoH/Wdp+uFO3LOQgJaKURp2ZEbokRS1wE7t+0M5a2EEtYQEpbU7hVlmCAqQIkAzrUNxpXHWOOOjcpUJPMJAnxocWYyr7Q7ll3VJTPAgICsudHN21tMBJ7PI5eMU4FSeqv8AMXRA2mbvAKcBAR1hKh2cWEHPafhG7hV3+H28Jy6gRogFfluom1XGpSiuzupAJkoUJTJzMEZpndFQXfbSIK2gN8rV6HKpkwkWCLjmyA1RqX3TeCpQFykqywkzCgDIB26GmlqsKHBDiEqHETHLdSdi6OohxbmNwnCFrEIRi1hIOW7XyppYrQVFSSpKimM05DPhJg+NPwjQNDRWTqOoRY50fseseS1R71ZYrvsqVDA2CToo9rkQVE+lDv8AQdpz9st10blK7PkP1qy6mQgtoSISkAAbglOQ8hS3ZkZRQ3MJQGB3O0f0pva+EsuICiUgieBz0n61prNKbbfLePq8HW64gCkwRlGFRk7dBVGYjTuaik54lVucs1pSAteQzELjXkaVNtsWdZKX1FBBGBSgsTlBEZ7/ADpyzcdmdGLqAngUlB8sqLs1zstmUNIB34RPnrSmwtkFGv8AMMOF4lNztJLRIbCAskxGEkHIFQG/2NKVMOJThh9GwJCUOt6R3icRHEqHhWopLa3y4XEpVBSSkbcJgQqNus0OcLjQXvW05CWJhVmUosQYQvCQmSMsoTMSByk0A1dDy46x4AbQ0I/8tap/6USYItD5VqSV5eIj0q27etbK0uKCoV2VD8SSNvEaULkIAziwJoF3phzXRxgGSjGd6+16HL0ry+3i02lSR2UKGID4IKdOBIPhTJCpAO+qXrSkHCRO/brsqnJo0b7Axa3cSPWZT8KatAbSRnhQFEniTplAjhQr9mtdmIWVi0NyAoBOFYBMSI18/wBaMd6ONFWJlxTKtyTl/KfaYrpNwPbbUqOCAD5zUa4emgAfm43VRjRlQWChQChGYOeRnUeFAX4222lCgUoWknB+EEfjQdgBHqBR9hsKWUkAkzmpSjJJ3k1FXigGCRO4kT5TNUUFx6Mh3i76rEFbv5giC6jzmgrRcDrRKrKsAHMtr7v8J2fWdPEWhJri2PqSBgRjJMbgMiQSdgyia4KjJROqv3nWQdooTeFsAg2aTwWmPepVqr2eBI6tnL/+/wCqKlL6R3b94W/sIZfAUpvC3hLmRCVGJ2HbxpUx0VUsTaHlk/Cg4Ujhpn5CmN63YpfbbICwIhXdUNk7QeNLP8Ptisj1SOMlR8jIo2U6703OBGmrnFpuNliFocWCNZXKSNyp/wCaN6NvqXjUAeryCSdpE4jy0Hhzrmz9FkkhT61OkbD2Ufy/Q4U6KkoA0AyA3bgOFcmKn8xtpzZLXQItve7Q4oHrltECDhIz2iR517dFztNkrCi4s6uKMq5DdQF5XSQtSuqQ6Dnidc0/dSmIEeu+iejcQ4QSYIT+6AB3RvInM8q0H8SiJxHRdw22XmlEgZka7AOZpBaekKnFYW8TivhbEDxV9Cqb7CQ7hfCwjEVCJCFg6AkCQRu/WiU9KGW04W+rQNwCj6YRnSWcsTrNfAjQoAGkfWVsXDanM1qQwncntr8ToPA1690csye+t11f59vhpXH+LOvfs23XOJGBHnofMUQz0dfc/bOBtPwN68io/wB60AnZF+pmEjljObntKUOpbSSTnInEQnXtHhlWnW6AJJAHGkP3dm+7YSAfxK1M8zr7ClrjrjioKupE94lJcI4JJ7Hv7VqZRj6BuZjJq6jsJp3rwbA7REcdPXKrbI4hSQW4w8IjjplWfslxWWe3jWre4o/IgVobNZUtpCUJCUjQDTPWn4nL72PpFOoXsYttPSdlClJKhiSSDzFLbJfbKVAlxJjnujdWiVdzZJJbQSdSUgn2rz/DGv8ALR/In9KB8LOwJPHEJcgUEVzBWLwbtKVJQsiIMp1GeWojZXqrsUY6x5SkjZCU+ZAnyijWbIhHdSlM6wAPakt8m0hwltoONwI7QBmM8iflRuCFsizBXc81Cry6QssJlagN3HkNTSW7ukb9pdV9yWmEjJSz21qJyhIySkCTJJnKl32tLTmNdjdCye9h6zPgTl4inFut6GklTiw2FGAoie0rIZDXT0qHNlYrRuzHoguxG10Eqxq/DOFP8M4j5yP4apvS523HAsKLbm1STEgbxtqy6bwQtCUtQUhIzBnIZeZ/WvbyuJLxSStaCmYKDGuuzhVqKPKAXeIJOqzEduuq0QcNsAG/qhI8Tl60Pc7YaBbacXan1qxKcWrEAcgCTolCQMkjjtNO0dEGZlZcc/Os/KKOtFiShhxLSQnsKgJG3Cd2ppJ8Nq9XHxD8yuJxeF4JszIUskgQmYnONY8Kx9526y2hQLrjow90QUgKOqtsnZnpnvNaG7ukrRGEqjgrskHdnl60zXaWlphUKB2ESP0rCVy0SartOFr2mVst3OYQbPa1FOwL7Y5E7P5adXOzacf32DCM8SD3tgEeumygm7PZ7OtxaVBIXHYBnSdEjPOfSm67Q4mz4kNlS8iEbYJ28QNm+l4Rbmxdd5rnbaEXlYeubKMakZgynXIzSxXQuykdpBUo6rK1Yid5M0IrpWAYdS40eIy+R9Kp+0qdP3drSAdmBOL1INMbxC3uv7/ZmBDXMtY6OqYdSWXVFue2hRnKDpxmP12U9sTwUVJBmNYzgn58KVN3IlX7V95fCcKfIfrTqx2ZDaQlsAJ4e/E12HGGyeYCP0ExztUTruZ2TKLM5++tMLVxVCSJqUYu91SewBG/FOXJJHka8rjkwg8n+Z1PAbLeb2eNKkKB7qu1PEGnditQcQFDiDwIMEVmWrFa3vwBhJ1Uoyv9fbnTtppNlZCEyeepJzJNbh147Zz0w8mlqC8xlNUWtlLicKjlwVBy4isvbrbaXXA20ASRJWruJExAGhPgdRzqPdHbSlOJVqE7sAw8voUwZi62F2+YJxhTRO8eJ6PNHvY1jcpaiPKYNMWmgkAJAAGgAgDkKztgt5bdbQTJWYwjlmqNgyrSUWB1dbAqDlUqaJuUWq1oSIWRy19KXfbm0mUsgcYCfYUpeszrr3VIcCFdouK1UIKQI3TJ2ijE9BWD31OrVvKo9hSw2XJuNoZCJsd4xZvlJMKBT60wWrskjdWTXdn2clGMqRqMWqRnIndlPnWguZ4rYQo5SMuUnD6RW4cjlijdpmRVADL3mbdsxdhCVFOMiVA5hJzURxIEeNMm+hNlAzQSfiK1TzyIFV2rowtKiWHAEkzgWJSCc+yc4HCPGqjdVtIglkDfKj6EEUGPG2OwVuE7h97qcdWhnEEqJQDkSZ8AdtaGyvwwla8oRiO8CJpXYui4Cgt9ZdUNAeygHgnb7cKcrAiNZ2bONNw4ipLHkwMjggAcCIX+lGJUNBS/ypnzJ9gDVJ6V4FBLmNBJyxogecVynpOy0VIwhAkiMEZjI6fpRNqvEONSlIcTqAIz/my+dIZgATqN/f0jADxQqNLLbyoxAmr3jiSpMlJIIndIiaT3M06pQccT1SADCSZUokRJ3CCcqdNpmSdtU4S5TricmkN0zPq6P2lPcfSr86I9c6Ffu+0H9qw06E5gJIOemistOFarFhyJy3123EZZ1n+nx3tN8xosuhKWmgpTYaUrVI1ykDLl70Sb0TuPoPnQF8WR110NpBS2UjE6CJGZJAGskQJ40IvoRZRkSrFvLmfPd6UJ8y6BoCd094+Rb0neOdEzWQsN3mzqWOsK2oBSDKlAyZiBmIjStNd7mJtJgiRMHUToDxiswZmZirdu83IgABErtlzMu5uNpUd8QfMZ0Aehlm+BQ/jV+tPKBvS3htBJMQJJ3D9adk0KNTCAuomhBbNd9mZPYbEjb3iPFR9qZ2h8IQVHQCTyFYW5Lxf+1upfyS6kLZREYAjsqQTtJGFRO+dkVtbKoLRBz2EHaP8Aip8OVi5RhXtDdRQYQK0Wx4yQyhxG7H2iNvZIg8pzodNx2W0JCg2EyJlMoPkMvMVza7GhghKX3W5GSQA4IGxJUkkcpoq4rMpIP7QpzIU4e2SoycjmANggcAAK4a9QU7+//PxONVYgJ6KuN/sbQoD4VjEPTL0p4wpKUhOIEjU7ztPnND32l8oHUYcU54jHZ3D03UnV0ftZz+1BKvhSjsjgM5jiRTCpRvw1mXqHUY5XdrRJMkSZycUkSdcgoAVKzi7vvEGAttUbYGf/AIVKX1fkH39JtD802RMUiv28UYB2wmFTiIkHeANTlu50ZfDhASNhn0pLd9zpeeU4/BSmA2gnKIBxEbc9m+eFdlyFn8oQkTSvmQBPSNqZHWAD8eHszzBmjHrR1yJQ6RuUmCeWYkehrSrdbAw9mPhGfhArMWx5lpSsCQFKPcTqToJA7vvU2XCEHQd/aPTIW9QjXo7czbY6yStw5KWoyeIG73oi23+22soOZAkx/wAcK5uKzqaZJdMKWorUNiZAAHkBVCrXClIsyBjUcSjoAT+JR2cBqdg21bZVQODJqsk9p41flnBU6EwowFKAEnSBvOgypw7aQlGI7tNDns50HYbmCDjcPWOfEdB+Qfh568aV3vfraVkKVGEkYRmZGR4A8zWMz41s8nicFVm24ga1/aXigqhAMvKndo0njlny89Cq9kJ7KEkxkABA+vCs6w485kxZyE7FL7KfAZek0Y10WdX+2fIHwtiB56elKxjIB0jnvGOUveMrHfQU5gUUgq7oBk6E5jwprSRN1s2WC21iXsJOe4nEck67KPsN4YypJACk6woLGfEe1U42rpY7xLC9wNoBf1uSFJbJAJ7WeU7P1oyyWxMCTBgDPLZVl4XW28mHEhUaHQjkRmKTq6Kk5tvuI4aj3FCUdWLL3mhlKgGOLTaGohRSobu96VnFrbYCiBgSVEhI1k7APDlRQ6JuHvWpwjgI/wBxoyx3C01GEKUoZ4lHEQd+kA8qBsb5Nm2EJXVOJfZ8f2dJUmF4Zw7pkge1Z91+3rHYYw8XF/IEe1akjfiirgRHCnNiBAB7RYciZO6EPYD9oKS5iPcECNg/vWlu4fdjxPmZpQtWRO0yRzOnuKdWZECN2XllUvhANTER2c7ATpbyQQCQCdKT3pcjzrhUl/q0EDIJlUjjIr3pHZyAl5MktziTvbMYvEa+FC2Xpa1EYx/EDPmJpuRwG0uNotVNWp3glruC1tDE3aC7H4VjXhqflzo26rwKkJcAwyM08QYUPMGunulrUZKBO4BRPqAKrsFmceI7BaZBk4slrzmAPwgnU7amyIHYeVz7xqsVB1x/a7UlttS1ZBIk1nrTa21KSpbiIBxEYk5kd3OdAc43gbq0b7CVpKVAFJEEGlh6J2X/ACh5q/Wq82JnIo8RKMF5iS87UwtTa+uabLasU40mQRCkntDWnFmtwQMcgpImZyjWZ0iKz18WGwJWtpbYSRHxGZSD866u+9rO00lrrSoJThkpOmwabsqgyhg4YGyPv2lC0RRG01Ngvht1UJWgnWEqCuelEW61dWgqicwPFSgke9ZO7L2sVnOJtISqIkBemR2zuFaa9LMp5kpQcKjhIJnIghQnaNKuxuWQi7MnZab4hLLuITWdtdgtyVKUhbSxJISRBichMfOhzfT9nMPtKj405pPP8PtyphZumDKh3h4yPlHrSg4YBco3ELSRusTq6T2pJwqs68Q1jFHhEj1qU9VfzJM40fzCpQVj9z/MLf2jG32FLyMKpG0EGCCNCDSJfRq0Du2kEfvIk/OurJfwVGB1KuBOfkYNFu9IA2AXYAJjLXjlw1NM83FkPUN5vlug2MCT0WeVk5aTG0ITHzj0pnd9yMsZpAxfEoyrz2eEUymkt4owuZ6LzHMd4fPz3UxwMS6lEBLc0TD7Yy24AFKiDIwrwnzBqWbqm04UlIHPMnaSdSeJrKXhZrUp1PUPJQgiClSEntDaFYSYI2cKKR0ftp1tCByT/wDGgXI7dSqITIq7EzSm3t/EKEBs4WXAlOM6qw56RrFKR0atW21DwR/euv8Apm0/+r/8P/lRE5T2H39YNY/eOjeqOPl/euP8WHwn0pR/0vaP/Vn+U/1V0Oiz221r8j/XWfjzfw4ba7GpSyoth1JHZ+8KY8I14j0oywMltBxkbzGYHiczprXd3WMtNhBUVkT2jqZJPzqq9VdkDefYTTCAg194AJY6YHeXSANpKu6kbdSTsAFKV3/aMIUhh1STnuPlhphZrAlx5ClQQgKIB+I4QDHAT507cRtFKxBsg1MYbkIaAiK6ekBeSYkEGFJUIUk08YWMMilNrsyQ9jSIJTCvMETyz86Nu1U4hyPvWoxXJou/u5zAFdUK+0CM8udDWl8BJwkGRETv21Xb7vLreFKy2cU4hrlOWo30q/wG0BMJtEmdVJ/uac5fgCLXT3hbaJUndiB8jPyFOGRlWaFgtgBhTTh2fhH+kUVdP2vrAHmwlGclKp2ZCMR9qRgVsY0kcxmQh97jK0PrxYWwiRmcRI9hXFnabdEraRiBggpBg6buddWuzKxBxspkCCFZAjmAYIz2V5YlHEoqwAqjJKsXDWBwplkNv9iBtW0JZsaEd1CU8kgewqxcwY12c66pTaL4UCQhpa41wpn1JAngJprMFggEwUW51J1dUYMoLWYP7qhkeeYq6xXgStIDwcnVJThUnjrIHAjxom7r2DuUEEGCCCkg6wQfCub9vEsISuOziAUdwIOfnFTKBWoE7Rh5qocuzpJkpSTvIBqpSWh+FP8AKP0rL2q/LS4D9nYJ3LdkJ54QRPga76M3i64hSX8PXNrKVYRAIOaSBujLwocmdlWws1cYO1zU/ZEfAn+UUvebtKiSktoAJhKipUjYZTGHyNWWi8VIQkpbU5qFYQCRER2Zkzw3UtN9rcVhQ42jeFJUFj+AlJ9aN8qEC7gqpjC77eskpcThUDhImRoCCDtSZFWPXdZ1HtNtFW2UpnP1qqwXdCsanVOKGggISOOEZk/mJpciRa7QCderUP5Y+VAXbHj1Hff9dv1hBQzUNo2FxWf/ACW/5RUrLjpUrbZXp5H+ipXec35P5/6naPmaK19FrM5q0Ad6OyfTKh7F0TbbcCypTgT3UrghO2ePCjrgfUuztqVqR6AkA+QFe3hYFKBKFEEjMTkd2w4TxgjhVBAI1ARYJuiZReNvOJKWlKK/hSAZHEnQcZA51Y5YVuNEOFIXMpw6JI7uf4uJgSCRRdksaW0wkRv2kneScyeJq+tCXZbv+04t7TMtKOuhBz4EHMeBFMnb8ShIKoTzMDw2mhb4ul5S5YUlIV351BGUjI6j2qux9C2gcTylPK24iQnymT4k1MmLIhIXiOd1YAmG3Nf6LQVpTngjOIBBnSc9nDWi37dhMASfSvVJSy2cKQAkE4UgDQTkKyuFVuXgQVJZGbi9ConRI+uO6muzqAo5i1CkkniOXL7EwXGxwxJ+Zq9u8VayCPraKDR0HsoEYFHiVqn0MUMi4BZnfu1HAoGUEyJGhB9PGlOuVRq1RilGNVNDZ7UFcDuoe+bGtxv7sgLScSZ0JEgpPAgkUGw/hdbTtWSPAIJJ9B507p+JvMTqi3Ghtpiv+oA2YeQtpY4SPA/8867tPTZKUSnrFk91ITBUffxitW+4NDHjn6Uttr7aU/hQnaTAnhSSi4/6vpDDF+0T9HbRaHUrdtCUoKlfdtjPCgZSpRzUpRndkBkM6dXM8FFah3Zwg78MyRwkx4UoZdXazgZBQ1ot0iJG1KB9cY0OnZsiUICECAkQByrcCG9RmZWFUINabQQMI1M+kfrVKrKpAB60nPMGI8I09artzoMoWy6vcUpPmFDTzoew3OoqJIWhJyJW4XHCn4UjEQgcZnhoQb6iSF/8grQG8eNryB2ECu1OACZyrxawgZ5D6yFZ29b1OLq24LqgSlOqUj4lbh9czfJo25MFVvftOekPSxDKm2oKlurSlKE6wpQSVr+FAzPGPJpZ09pPOs2x0bDakuLJW6paSpZ1JkGBuAjThWmso7Y+thqN1PmLq52/vHgjSajKgbQ0pCIYSicUkSEjtGVEmDz0o6lNrszqHC4ykLC+8kqwnEMpEiDIiRwFXvdbCTrzA1OPNuJU82kAkDGhRUMR7KQsFIMZwDmJIp4w4FpmKWKVaXBhLSEDKSpYVoZ0TM+YpnZWMCQmZ3k7SdTw5UnGpDGrr594bEEfMtis1eLPU2xKxkl5JSfzJzT6ZVpqUdKLIV2ckd5shaeacz6TTMyakIgoaaEWFztRvoi1WFtwQ4hKxxAPlupXY7QFJQtO0A06SqRNT+Ea1KntDyijYgliupDRJRig7CoqA/LOk/Kk76gLY7JAltBz4FVaJawBJyA1pTa7kYtKw4qVQBoogEZkT56iKbmxhl0DaCjUbMoHSFkZda3lxn2qUYOjVm/yG/KpQeTk/MZutfaMUICQABAAgAbANBVTtsSOJ4UPabVOQ03/AFsrLqbctzhbbVgYRkpQ/Fy38BoBmda1sxLaUmhKFtNAvpI0DGNsHdjFFIvEbRlvGdL2ehtmSmOrxHeokn3y8K5s1kDQwCYSSBJnLWJ4TFBkbLj3JhIEfao+CppfbrzwqwIwlZ3mABEydSctwND2d5TiXEIiUKAzJEgpCokaanyq9wPOCMKWxtJViPgAI8zTi5ZemL0gHeX2a0LJhSCMu8CCnhB2zyFFAVw2gJSBsAjPhvNC2y9EoSSVAAaqOQ/vRlgg6jBosdoU68EjOkl6XqhvtLOexI1PL9aXG+3LQopsqCre4rJI8/nnwptdXRpLauscPWu64joD+6PmfSpzqzfAjRSfrK7iu9ZWbQ8IURCEfAk558T9awDL4LsAtDEROJMxO7ORnR6lbBXLiwgZ1RoVUrtF6iTczKbPbl/hbaG8mT7qomzdEEk47QtTytxyT5TJ844UxXfjI1cR4qSPnRza8SQRoRPnS0TGTtvCZm7wV58I7KAAEjkANwGlIrV0tZQYLpJ/dkjzGVdWpK7S4pktrQgrONZkAoScgkxthPhTiyXEw2IS0gcYk+JOZoNDZCbNCFqCCLLu6QNPGG3JVuMg+R1puxa9ivOlF/dHGyAtsBDiSClSRBkHIGNQaItLwSUp2rUEpG3USeQEmlHVicAGFs4gh6RMrJxOBJBIwmREGIzEVxdqrO0pSkOIKlmVFSwpR8SZjhTh/o9Z1klTKCTqcIBnaZFLbV0PshkYcJ4KUPnRnCwOq4IyAiqhDqgsggiAZyz2H9avZcgg/WlZ66ui6GLTjRijAoZmRmU8OBo6+bGtxCUtuKaVinEmdgORgjLP0pLWXG+8Ztp+JoW7UCYg1YpYAk1nrhuu1NuS68HEYTlGc5RqOe2j7S/iWQNE5eJEn0I8zVRyMiW3MSEDNQhS7cBsy3nKhm7/AGiYC0E7gtJNAv3R9pVhWSGk6pBjEo7zuAjLeTXlq6DWdSYSkpO8KPzJHpQJ5rjVc06Aajxu0pPDnVKrcheNIzwkpO6REj1rK3YtyzP/AGZ04kqB6pR4ap/tyjWjF9FWnXVKKlpKsyEkRO0wQdazznvQeZuhauE3TYFNN4FEEBSsMfCTIBy1poxaMIgg+FKR0GZ+N3zT/TXh6CsfG7/Mn+mhXA6tqE4upFGOLQtLqVNnFCwRu1G+s5cNvUytVndIC0Hsk5YknPL0MceFM7u6ItMuBwKWopmAogiSInJIq++OjzVozXKVgQFAwY3EaEZ7aa+N3FnkQQyg12hgtg3GpWfHRN8ZJtRCRpkr5KqUP482knN/WpQQG0d904QOByPvHia0F13elhpLadgzO8nU+JpBcjXX2tx091nsI/NtPv8AzCtVReGSl1TsrWanhNJ1KmSdpnzzpjbVwmN/tt+uNZ+/LQUtYU99w4EjirI/XEUrxLWQoh4RQJhvRXtIcd/zHFEflTCB7Gmzz+Hiaru6xhppDY/CkDx2nxMmhb3uXrykhxbZEjs7Z38vnVWllSl5ibBazO3XCdaRWvosh1wLdcdXGiSQEDgAlIgep2zVx6IL2Wt36/iqDok6NLW55H+upDhyE3G61jWy/dpCUBIA0AED0q02tWmX140mR0etAP8A3alcwf6jXJuK2Tlak8sP/NGFyiZaGPLBa8ZWmO4QCd5KQr51ze5HV5gmcoCcRMgiI46bq8uewqabhagpZUVKUBEk/wBgK7ttqLZCjJRoYBJB2HIEx+nGnm/L6ov+raL2CpETZw2neA2YnSQnMeE04ZcxCaXLvJTgwtNqM/iUChA5lQBPIA+GtH2VjAgCZO07yTJPDPZWYwdW3E5uPmW0otV/ttlWJxAgkRqcstBnrNNwaXL6OWcrUtTSVKUZOKVCeRyFHkVmHSZikDmLU9KLO4Y60TskED1EVdZbvSh7rpUtREDEZAB+GBAq+2dFrO4mOqQOISAfMZigbksymsbKiVJQQUE64VTkeRBqPIjJ1XHKwbaaJp0KEik163Q+twrafCBA7JEjLbP9qYWQ9ojh8/70U4qATEwNKqQjKgLRR6TtMqq7bwTo40vnl/sqs2m3J71nSv8AKR/V8qPf6TSPukqdMaIGQn4lnsiiLrtRcQhxScKj3hOKCDhUMW2DOdTN5e1AxoLd5Rc95urWUrZcbAE5zh2DKRxquyP/AH77Z1xBaeKVISMuRHrWkpHf1xFyHGzgdR3Tv4Hh9badkw2lCAr01w+xrgkb6NrGp6SKa7NpbUg/EBkeO4+BNEq6aWdIkvRwwqn/AE0rFlKDSwhMlmxDOkFnxOMR3kuA+ASrF8qIQYIPEVnLp6WG1Wrq2mFhoJKlPOZTBASlCc9SdSdhyrSpTmBvIpOVi2QGoa7LUItVvCDhHaXEhMiYJgHlkfKgbAVl0lwzmIEdkZEwMpOozPkNKPt9iDiCChCjsxiRPlI8KS/ZHG04QlxAxSFIIeA4AK7WHhh8qqyhrHcRSVU0D7wSkk7PoClboWswO8rac0pG0xtjYNp8a8tz5LzTfBSz/CAkeqp8KYWMa0GT8TIEPE0dK3L20QAN2+pXVSrYmJ+ilkwWVG9fbPNWftA8Kbk0uu9/AhKVDugDKIyEb64vG9UoHbUEDjqeQ1PhU/nIq7RpQkz20vgkqJgDadgG2ldyoNptBfI+7a7Lc7VbVeHzG6gx1luVhRKGAe0o6qjYN54aDbsFadpKWkBCBhQnL63mdp30rEhJ8xoTtQ0iG0M9a4yTnx2f3pdeV7htvEswNg2nw25eFZdi3Wl91t8EtsoJOD40kRJyzyJg6ZZTrRvlZtkgqgHqmtU5BCtxBPLQ+hPlTJSpyFKyqQcstK7N4qShPYKokKIzIKcpw6ka6SeFB4d6sH9YWQXxDbQyoohCgk7yMXPKRS9bHU9ouqIAzxYcuIIAjlXDdpddMpdbSicilJUeRlQCTwg1eLuQkhSip1QPZxEQDvCQAkc4mjYjILH7wRa7Q9tzsgqyyEzsy0rhVqGyT9caz1736UOBtALjp0SBkBvO4fRNCf4beCxiLyUfugSPb9a3zHb0CdpA5msTahtBHrVN6uHqVFOoEjjhOKPGI8aS3NeTuPqbSBjglCx3Vgajgoa00c72HYQTHEEA+4oVyMToacVA3Essj4H5VQR4/qIo6ax6b+Ux924yvCjJK05gpGSTu0jbV6Ol7GwrHCI9jQplZOkiayXuJqFrAEnIUpceCcbijhG85ZD/AJOXKlKekCnCOqaccO8jsjxz9xRVjuBx4hy1KBAzS0nuD82/l67KJy2XYDacAE5h9yrKwp4iAuAgHXAJhR/MSTyimk0ptcLWUkkJEaEiREQCCNs5TsGyu7pMKUkFRSNpJIGkDEcztOpjyo0bT0iCwveMQ0IgARupXZk4cafhWr17f+6m9KlftXB+Q+acP+2s8SOmdj5jQV7VbBlI5Ukd6TJQ8ttyUYT2SRkRAz0nWeFNbIFFmCFJNRy60IzAKTqCJ9KU2+5bOMw03iOkITPtlVbvSdna95BXyFCJ6QBeTDTjp3gQnxP60hs9+kRgSuYbYbEloE5Sc1HZA0HIUVda+sPWDuDJH7x2r5bBvzO6hLPcrrudpUAn/KR3f41fi5aU+SkAQMq7FhN63nO4qhFqluOFWBYQUkiCnEDBjPMGNuW+rbvtpXKViFpMKHEZ+IIIIO0GqbWepc6zRC4xHYlWgJ3BQgTsKRvqWsQ4hxO3sq8JUg+cp/jrSSpJ7j+RMq4vvlzBbWFHRSVI8TEe4ps0/hzOlB9K7tLrBKe+g40xrlqB4T4xQ9zXmH2gr8Wihx/Q6+NJzWmTWIaUy1D3ekLKSQVZjhNShbPdqECAJzUc8z2lFRz5mpQnxb3sIXlLBXejlpORtZA/KQfRVB2e4rKh2FrVaHSe781AZgfmMU8vGzFZAUSUkyMKinwUARKeR3SKos1kSohtGFDZGI4CAVjaEYdE5iVa5iNZppoHSo3gWasmG2W2TIQkBCcgRknFMYUjbG0jLZvgh1jEMGgA9TofCJrtTYSEgAAAgADIADQRXTfeV4e1VhaFGJJ3mca6MKWsu2lQWR3UDuxOpy9POafGziSIEQPnVr/dNQd48h865UCihOJJippuBHwnDt2EAHXdFEMKwrKY72Y8oV7DzrlwQtY3kHyIB+VdPmFIVuVHgoR7xUQ6MkaTYnlru5K5VMK0UUHCqNxO3xHKK76sA4U5JQlISNgH0B5Ve13jxn3pbbrV1ZQpXcWkJKtgUO7O4GVCeAqjMvTtAQ7yu7rEEvOKV3nMwf3cIAHgZp2hXZB4fKgFAFQGoA/vXrY7MSdo1P60pM2kURCK3KLY1icbMAmcQjZAO3kY8aoYteO0qAiG04NcsaiCfIJHnRjaRAjUjM7YAnbUNmQEmEpGugFAcg16qmgbVDS3ERGQjPwrgJSSkwNuwbMqGw5jlz3bDRLbkqG8T8tKpTKHNRZWp6kZg/vKH15V0lcA8CfX/mvE7PzK/wB1epI7U6T8hToMUhtpchyCpMylRgjiOeoUOGdFXYRJCVFaRliOe3IE7SM+Ok61cbOlWDElKstoB2DfRSEACAAANgyFJGPcfEPVBbyvNLACl5AmJ3ZEjTlSY9IbPjK+tEkAd1Wwk7v3jWkipFdkxl++05WA7REx0oYAjrB4hQ+VHqQ2+lCihC5EgqTIA3iRNHRVK/xHcP1NaiFdibEwkHiCsXWyFZNNcwhOVd220qQOwkFI1iAeGEGAeU1LUtTZxDuQAr92NFct+7XfQ/2VSxiWqASchrtOavDQRzNcSfSonfJh9ntOKROYifHeNlcu2iM5AzgCNYqMtBOEJAAwnIZbqXMvBwKWNCogcgqPUgnxrHcovzNUWYWu1mMwmDtPtGlUWWzNIV+zSDqI0HJOg8BQtvLhSlDUBRJ7RzCQOG0mcuVKXrqtqBiQ+Vk5hKhA3xnI05UhTkbeHSjabRKgdKxt8WJVie69oS0s9tOwEn0BOh2HLbXdy9KCXOqfT1bum4HcI2T5GtT2XElKgCCIIOYIo9QyjS2xmUUNiKrPejS0hQWmDvIB5EE5VKVWn/6fyolDuFM5ApxEcJnOvKn/ANO0b5ix9b7rJSUplSTEpKsJicxj1wnQjWNuyimrO00eylKSQBkM4GmQ2a1249Omm/8ASszb+kai51VlR1i9qtUj9eZMc6eXVTSCKAJ5mketQjQ5EHSoi1pxGTExE5Z89N1ZsWK3jtF1s/ulOXKQmm9icK2xKROhSTMEajiOO6uOXIvqE7SvaM3j2TUHePIe5oSzmJbOsYk8pzHgfcUWhJmTllG/fVKsGFiLIqB2wbdyo8DA94qWlGIRvn2Nd29BwK0zz8v+K5mcJ35+YqTOKa4a8T2wvSCdoBnnOddWmzJW2EKEhUAjhEn2oXqyCoghKSe1PDXlNLL06Ssp7OMuKzEIzzO4jKfOmDMK4naPaBWu5bQxJs75CQYCVjEB4wcvCjWba6xZS4+Qp3cBAxKjCkAAbx60eHittBUCCsgkEQRPaII2aEVzbrLjU1OgcCiOSFYfWKVkVdQAhgmt4rs902xYBNoCJ0AGnDZVrnR21AT9rUY2Qf6q0rbZ7OkJ/SKtUmQRvqnyli9ZmTsVueadS3aSFBRwocGWZzAVziP1p9jhSTxjzH6xQt+2XE2ZGcaztGYI8Yr15ZltP4lLSPIFaj5JNTOuhxUMHUDGCO9G4k/XnQ9oVmP41fIUVhJ2AbyNaCtZ7ZG5EeZP9NUZz0QE5kAHZ5fIVb1pG01nWrttLxK02goCpKUxklM9ka7RFWuXVbkj9shY4pjPZ+E1KMT8iMsR2bQoiSqByz8a9Dp2H51mn37ejJTbaxwMH3FVXV0itC3w2qy4ZzUvHCUgbdDOwRO2iJyKLudSma5u2E6jMca7BxYuKQR4illrWqUoR31yJ+EZSvw9yKahmAMP4RGe0c6dhZm3MW4AnQdBGo0z/vQJfAQAlOQJA2DaMhUcXiWRAhOzeowc+Qg+NC2+3dXCQkrWvuoGvEnYE6ZmhfMdWlZoTazDFPkwABknfvjhwpVclnW22pCxGFZwmQQUlUjxFDuWG3rlQcbbn8IGLzJFA2m8rVZoL2FbcjEQM9RnOXsaW4cjqhiu01CDGE8SPOaMSO5y+QoBvtpBBBSRIO8EZe9XtvKEZDIb/wC3Ciw5QoowWUmI+mVzJW2VjJSQVJO3LMjkaYXNaVLYaWrvFCSeca+Pzq21MF3JcYdoG0bp3V3kBuA/4FKzOGYFYajajGKFSAaleMphIFSvQF1vJ5nOlF4KSlLTf7R0wI1g5eE6ee6j7iuZNnbCU5rOa1bz9aClVxsm0WldoPdT2W/18v8AUa1aUxU/h0oajGOe0kUDZ0QV/m/2po+g2jkTvJPrl6RXeJOwExIFbHcNos/EuDwwT7gU0efCY45DyJ+RpHaDjtzKdiELUf4uyKbXlZC42UpVgVqlW4/UjxrMN6DU1qsXBrwvBCBLqkpG7f4aq8BSc9IVvGLM0pUfjUOyNm+PM+FGWLoc0k4nSp5e0q7v8u3xJp822EiAAANABArhhLG2M0sBxMyOizrxm0vEj4EZD9PIeNObBcjLP7NAB36q/mOdH15NPCKIBYmBXrCUY9iCCeQ19Ca4UnENeIPqDR60SCDtrLuvuWMwpKnLP+FSc1Nj4SNqRsNT+IQ3qEND2mhs9pnI5H6031ct0ASSBSJm/wCzrGTieSsvcVW9fzCe6catgQmSfGKFfENXE044ytT2LM5IGeeUxn4DnQVzOde8Xv8A9aAUt/vEntr5ZBI8aEN2v2rN4FpnXqwe0r8x2D6ga0Uu0BASlKVGckNoGcJynYANMyQBIrtwdb/QTdqoTQVnr0btPXKDbaVNrCRintCRBMYtkk6V4LYpKgHGlNyYCpSoSdASk9mdM8uNOLE8Tkc428KPWMh0MKmadI1Ay5lkJAA0GXlXTiJEV1XhNVRMEtT4CTiyPvy30tZQlsKUqATmeAGg8KKtDmNX7o04nafD62VUxZw65Edhsgq4r1SnknJR44eNRZG8xtAj1GkWZfdVkObqxCl6D4UbE89p4mmVSpVaqFFCJJuILudly0JOodPkUpw+1MbFZhiUsjMmJ4AZDlmT40ovsGzvi0AS2sBDkbCO6r5eHGm9ltI1BlKoM7OBqNejLvHHddodQl52BLrakqEggg+NFA1DVsRMj0VfKOssyz2mj2eKTofUHxphfV3F1AwrU2tJlKkyCN4yIkEbOAoNdn//ACCFJ2trx8hGH1V6U9IrzHGliJTdiKGLrtYTm+k8SmTHEEfOmV33SUkLccLqhplhSOISNvE0eweyOVQiMxptFXrjXZgIkseJZUrwGpTYEU9Fh/8Abp5q/wBRpvUqUK8CaeZ4rQ0Gz3U8h7CpUqXxPb6w0iywf9+7/wC0n3FaCpUpuD0TH5kqVKlPgRXaVEukE5QMtnlVhYT8I8hUqV5WQ9ZlI4Epsqz1sSYg5bNmymJ0qVKr8P6IGTmKrxuxokHqm5O3AmfamFhsaEJGBCU/lSB7V5Up4AuLPEKpddg7avyo9115UoX9a/WaPSZZfI+6VyPtXti7x5fOvalA/wDurCX0GG0PbzDa/wAp9qlSnNwYscwRI0ru4f8At0cQSeJJJJ51KlR+F5Mdl4jCpUqVdEQS9kAsOAgEYFa/lNZzogslkydFZeQr2pUXiuRH4uDNLYz2fE1Y+cq8qVRj9Aiz6orsA7bh2yB4RRiqlSvPyeoxwhTPdHIe1d1KleoOJNBVampUqVs6f//Z"/>
          <p:cNvSpPr>
            <a:spLocks noChangeAspect="1" noChangeArrowheads="1"/>
          </p:cNvSpPr>
          <p:nvPr/>
        </p:nvSpPr>
        <p:spPr bwMode="auto">
          <a:xfrm>
            <a:off x="1524001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32" name="Picture 8" descr="http://moodle.kingsley.k12.mi.us/pluginfile.php/13371/course/section/3313/numbers%20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137223"/>
            <a:ext cx="3341189" cy="250960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1293891"/>
                <a:ext cx="7543800" cy="544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3600" b="1" dirty="0">
                    <a:solidFill>
                      <a:prstClr val="black"/>
                    </a:solidFill>
                  </a:rPr>
                  <a:t>Simplify:</a:t>
                </a:r>
              </a:p>
              <a:p>
                <a:pPr marL="457200" indent="-457200" defTabSz="914400">
                  <a:buFontTx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457200" indent="-457200" defTabSz="914400">
                  <a:buFontTx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457200" indent="-457200" defTabSz="914400">
                  <a:buFontTx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3600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36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457200" indent="-457200" defTabSz="914400">
                  <a:buFontTx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𝑔h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den>
                    </m:f>
                  </m:oMath>
                </a14:m>
                <a:endParaRPr lang="en-US" sz="3600" dirty="0">
                  <a:solidFill>
                    <a:prstClr val="black"/>
                  </a:solidFill>
                </a:endParaRPr>
              </a:p>
              <a:p>
                <a:pPr marL="457200" indent="-457200" defTabSz="914400">
                  <a:buFontTx/>
                  <a:buAutoNum type="arabicPeriod"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457200" indent="-457200" defTabSz="914400">
                  <a:buFontTx/>
                  <a:buAutoNum type="arabicPeriod"/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3890"/>
                <a:ext cx="7543800" cy="5444567"/>
              </a:xfrm>
              <a:prstGeom prst="rect">
                <a:avLst/>
              </a:prstGeom>
              <a:blipFill rotWithShape="0">
                <a:blip r:embed="rId3"/>
                <a:stretch>
                  <a:fillRect l="-2506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9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1132</TotalTime>
  <Words>453</Words>
  <Application>Microsoft Office PowerPoint</Application>
  <PresentationFormat>Widescreen</PresentationFormat>
  <Paragraphs>189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Batang</vt:lpstr>
      <vt:lpstr>Arial</vt:lpstr>
      <vt:lpstr>Book Antiqua</vt:lpstr>
      <vt:lpstr>Calibri</vt:lpstr>
      <vt:lpstr>Cambria Math</vt:lpstr>
      <vt:lpstr>Times New Roman</vt:lpstr>
      <vt:lpstr>Trebuchet MS</vt:lpstr>
      <vt:lpstr>Wingdings</vt:lpstr>
      <vt:lpstr>Wingdings 3</vt:lpstr>
      <vt:lpstr>Facet</vt:lpstr>
      <vt:lpstr>Hardcover</vt:lpstr>
      <vt:lpstr>U3 Radical and Exponential Functions</vt:lpstr>
      <vt:lpstr>U3 D1</vt:lpstr>
      <vt:lpstr>Warm Up: Check Homework and Discuss</vt:lpstr>
      <vt:lpstr>Review Test</vt:lpstr>
      <vt:lpstr>Monomial Rules</vt:lpstr>
      <vt:lpstr>Adding and Subtracting Polynomials</vt:lpstr>
      <vt:lpstr>Multiplying Polynomials</vt:lpstr>
      <vt:lpstr>U2 D2</vt:lpstr>
      <vt:lpstr>PowerPoint Presentation</vt:lpstr>
      <vt:lpstr>Warm Up</vt:lpstr>
      <vt:lpstr>Homework</vt:lpstr>
      <vt:lpstr>Quiz</vt:lpstr>
      <vt:lpstr>For Homework</vt:lpstr>
      <vt:lpstr>U3 D3</vt:lpstr>
      <vt:lpstr>Warm Up</vt:lpstr>
      <vt:lpstr>Warm Up</vt:lpstr>
      <vt:lpstr>Review Quiz</vt:lpstr>
      <vt:lpstr>Linear systems of equations</vt:lpstr>
      <vt:lpstr>Nonlinear systems: Parabola and Line </vt:lpstr>
      <vt:lpstr>Practice Solving</vt:lpstr>
      <vt:lpstr>PowerPoint Presentation</vt:lpstr>
      <vt:lpstr>Practice Solving: Word problem</vt:lpstr>
      <vt:lpstr>U3 D5</vt:lpstr>
      <vt:lpstr>Warm Up</vt:lpstr>
      <vt:lpstr>Homework</vt:lpstr>
      <vt:lpstr>System of Line and Circle</vt:lpstr>
      <vt:lpstr>System of Line and Circle</vt:lpstr>
      <vt:lpstr>System of Line and Circle</vt:lpstr>
      <vt:lpstr>U3 D5</vt:lpstr>
      <vt:lpstr>Warm Up</vt:lpstr>
      <vt:lpstr>Homework</vt:lpstr>
      <vt:lpstr>Solving radical equations</vt:lpstr>
      <vt:lpstr>Solving Radical Equations: CHECK YOUR SOLUTION(S)!!</vt:lpstr>
      <vt:lpstr>Applications of radical equations</vt:lpstr>
      <vt:lpstr>Applications of radical equations</vt:lpstr>
      <vt:lpstr>U3 D5</vt:lpstr>
      <vt:lpstr>Warm Up</vt:lpstr>
      <vt:lpstr>Here is Bad Joke Dog with your homework answers:</vt:lpstr>
      <vt:lpstr>Homework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 Radical and Exponential Functions</dc:title>
  <dc:creator>Scott Etheridge</dc:creator>
  <cp:lastModifiedBy>Scott Etheridge</cp:lastModifiedBy>
  <cp:revision>62</cp:revision>
  <dcterms:created xsi:type="dcterms:W3CDTF">2016-09-17T19:13:50Z</dcterms:created>
  <dcterms:modified xsi:type="dcterms:W3CDTF">2016-09-29T10:40:45Z</dcterms:modified>
</cp:coreProperties>
</file>