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7"/>
  </p:notesMasterIdLst>
  <p:sldIdLst>
    <p:sldId id="274" r:id="rId3"/>
    <p:sldId id="291" r:id="rId4"/>
    <p:sldId id="292" r:id="rId5"/>
    <p:sldId id="293" r:id="rId6"/>
    <p:sldId id="309" r:id="rId7"/>
    <p:sldId id="311" r:id="rId8"/>
    <p:sldId id="295" r:id="rId9"/>
    <p:sldId id="298" r:id="rId10"/>
    <p:sldId id="302" r:id="rId11"/>
    <p:sldId id="299" r:id="rId12"/>
    <p:sldId id="303" r:id="rId13"/>
    <p:sldId id="300" r:id="rId14"/>
    <p:sldId id="304" r:id="rId15"/>
    <p:sldId id="319" r:id="rId16"/>
    <p:sldId id="308" r:id="rId17"/>
    <p:sldId id="320" r:id="rId18"/>
    <p:sldId id="313" r:id="rId19"/>
    <p:sldId id="314" r:id="rId20"/>
    <p:sldId id="315" r:id="rId21"/>
    <p:sldId id="321" r:id="rId22"/>
    <p:sldId id="327" r:id="rId23"/>
    <p:sldId id="323" r:id="rId24"/>
    <p:sldId id="325" r:id="rId25"/>
    <p:sldId id="32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4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18419-1E77-4C76-83A8-ED5C1B8BAE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55031-259F-4CEA-9BFD-DB9DFD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6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7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7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7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0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3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78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55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19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55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65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23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8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9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7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2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3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1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7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E658-C898-4164-BB21-5856FB7603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6D35-37A8-4CC2-B740-7271ADFE3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2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" y="-229235"/>
            <a:ext cx="10515600" cy="1325563"/>
          </a:xfrm>
        </p:spPr>
        <p:txBody>
          <a:bodyPr/>
          <a:lstStyle/>
          <a:p>
            <a:r>
              <a:rPr lang="en-US" b="1" dirty="0"/>
              <a:t>Step 7: Task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617220"/>
            <a:ext cx="10828020" cy="5705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7 minutes to answer the following:</a:t>
            </a:r>
          </a:p>
          <a:p>
            <a:pPr marL="0" indent="0">
              <a:buNone/>
            </a:pPr>
            <a:r>
              <a:rPr lang="en-US" dirty="0"/>
              <a:t>You bought a work of art by artist Banksy. You purchased it for 1.2 million dollars. If it gains 5.2% interest every 3 months. How long will it take to be worth 2.4 million?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6281" y="632316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6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8: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363951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9: Task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94360"/>
                <a:ext cx="10515600" cy="55249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6 minutes to answer the following:</a:t>
                </a:r>
              </a:p>
              <a:p>
                <a:pPr marL="0" indent="0">
                  <a:buNone/>
                </a:pPr>
                <a:r>
                  <a:rPr lang="en-US" dirty="0"/>
                  <a:t>Convert to all 3 forms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=14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94360"/>
                <a:ext cx="10515600" cy="5524977"/>
              </a:xfrm>
              <a:blipFill>
                <a:blip r:embed="rId2"/>
                <a:stretch>
                  <a:fillRect l="-1217" t="-1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9E6D6D-012C-421C-B710-1B493C44C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A86007-B639-49C5-83ED-42C7CD9B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472" y="2438052"/>
            <a:ext cx="223791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6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10: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839175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11: Task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4380"/>
                <a:ext cx="10515600" cy="55459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5 minutes to answer the following:</a:t>
                </a:r>
              </a:p>
              <a:p>
                <a:pPr marL="0" indent="0">
                  <a:buNone/>
                </a:pPr>
                <a:r>
                  <a:rPr lang="en-US" dirty="0"/>
                  <a:t>Evaluate or simplify these without a calculator: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(1000)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4380"/>
                <a:ext cx="10515600" cy="5545927"/>
              </a:xfrm>
              <a:blipFill>
                <a:blip r:embed="rId2"/>
                <a:stretch>
                  <a:fillRect l="-1217" t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14370" y="630030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41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12: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267346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13: Task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4380"/>
                <a:ext cx="10515600" cy="55459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10 minutes to answer the following:</a:t>
                </a:r>
              </a:p>
              <a:p>
                <a:pPr marL="0" indent="0">
                  <a:buNone/>
                </a:pPr>
                <a:r>
                  <a:rPr lang="en-US" dirty="0"/>
                  <a:t>Solve: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+7=13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(4)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4380"/>
                <a:ext cx="10515600" cy="5545927"/>
              </a:xfrm>
              <a:blipFill>
                <a:blip r:embed="rId2"/>
                <a:stretch>
                  <a:fillRect l="-1217" t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14370" y="630030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1F55E1B-2059-4284-94BE-AF20C29CD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370" y="1781492"/>
            <a:ext cx="203914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A22B856-BE14-414C-829D-084B3C743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947923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-218205"/>
            <a:ext cx="10515600" cy="1325563"/>
          </a:xfrm>
        </p:spPr>
        <p:txBody>
          <a:bodyPr/>
          <a:lstStyle/>
          <a:p>
            <a:r>
              <a:rPr lang="en-US" b="1" dirty="0"/>
              <a:t>Step 15: Task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5 minutes to come up with and discuss the answer to the following question:</a:t>
                </a:r>
              </a:p>
              <a:p>
                <a:pPr marL="0" indent="0">
                  <a:buNone/>
                </a:pPr>
                <a:r>
                  <a:rPr lang="en-US" dirty="0"/>
                  <a:t>Find the inverse:	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  <a:blipFill>
                <a:blip r:embed="rId2"/>
                <a:stretch>
                  <a:fillRect l="-1217" t="-2189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7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16: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96109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157" y="244338"/>
            <a:ext cx="8183880" cy="6299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356990" y="672019"/>
            <a:ext cx="2064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Welcome to a Talking Day.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50351" y="520065"/>
            <a:ext cx="2292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Click to the next slide ASAP!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1485" y="581621"/>
            <a:ext cx="1721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Let’s get started. </a:t>
            </a:r>
          </a:p>
        </p:txBody>
      </p:sp>
    </p:spTree>
    <p:extLst>
      <p:ext uri="{BB962C8B-B14F-4D97-AF65-F5344CB8AC3E}">
        <p14:creationId xmlns:p14="http://schemas.microsoft.com/office/powerpoint/2010/main" val="94361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-218205"/>
            <a:ext cx="10515600" cy="1325563"/>
          </a:xfrm>
        </p:spPr>
        <p:txBody>
          <a:bodyPr/>
          <a:lstStyle/>
          <a:p>
            <a:r>
              <a:rPr lang="en-US" b="1" dirty="0"/>
              <a:t>Step 17: Task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6 minutes to come up with and discuss the answer to the following question:</a:t>
                </a:r>
              </a:p>
              <a:p>
                <a:r>
                  <a:rPr lang="en-US" dirty="0"/>
                  <a:t>Solve: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+3=9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  <a:blipFill>
                <a:blip r:embed="rId2"/>
                <a:stretch>
                  <a:fillRect l="-1217" t="-2189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17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7021"/>
            <a:ext cx="10515600" cy="1325563"/>
          </a:xfrm>
        </p:spPr>
        <p:txBody>
          <a:bodyPr/>
          <a:lstStyle/>
          <a:p>
            <a:r>
              <a:rPr lang="en-US" b="1" dirty="0"/>
              <a:t>Step 18: Task 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8 minutes to answer the following: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func>
                  </m:oMath>
                </a14:m>
                <a:r>
                  <a:rPr lang="en-US" b="0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What is the parent function? </a:t>
                </a:r>
              </a:p>
              <a:p>
                <a:pPr marL="0" indent="0">
                  <a:buNone/>
                </a:pPr>
                <a:r>
                  <a:rPr lang="en-US" dirty="0"/>
                  <a:t>Transformations__________</a:t>
                </a:r>
              </a:p>
              <a:p>
                <a:pPr marL="0" indent="0">
                  <a:buNone/>
                </a:pPr>
                <a:r>
                  <a:rPr lang="en-US" dirty="0"/>
                  <a:t>Domain:_________</a:t>
                </a:r>
              </a:p>
              <a:p>
                <a:pPr marL="0" indent="0">
                  <a:buNone/>
                </a:pPr>
                <a:r>
                  <a:rPr lang="en-US" dirty="0"/>
                  <a:t>Range:____________</a:t>
                </a:r>
              </a:p>
              <a:p>
                <a:pPr marL="0" indent="0">
                  <a:buNone/>
                </a:pPr>
                <a:r>
                  <a:rPr lang="en-US" dirty="0"/>
                  <a:t>End behavior:__________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  <a:blipFill>
                <a:blip r:embed="rId2"/>
                <a:stretch>
                  <a:fillRect l="-1107" t="-1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4" b="5523"/>
          <a:stretch>
            <a:fillRect/>
          </a:stretch>
        </p:blipFill>
        <p:spPr bwMode="auto">
          <a:xfrm>
            <a:off x="5897880" y="1028542"/>
            <a:ext cx="6294120" cy="509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ve="http://schemas.openxmlformats.org/markup-compatibility/2006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2818480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-218205"/>
            <a:ext cx="10515600" cy="1325563"/>
          </a:xfrm>
        </p:spPr>
        <p:txBody>
          <a:bodyPr/>
          <a:lstStyle/>
          <a:p>
            <a:r>
              <a:rPr lang="en-US" b="1" dirty="0"/>
              <a:t>Step 19: Task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6 minutes to come up with and discuss the answer to the following question:</a:t>
                </a:r>
              </a:p>
              <a:p>
                <a:r>
                  <a:rPr lang="en-US" dirty="0"/>
                  <a:t>Solve: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+3=9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  <a:blipFill>
                <a:blip r:embed="rId2"/>
                <a:stretch>
                  <a:fillRect l="-1217" t="-2189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67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-218205"/>
            <a:ext cx="10515600" cy="1325563"/>
          </a:xfrm>
        </p:spPr>
        <p:txBody>
          <a:bodyPr/>
          <a:lstStyle/>
          <a:p>
            <a:r>
              <a:rPr lang="en-US" b="1" dirty="0"/>
              <a:t>Step 20: Task 11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6 minutes to come up with and discuss the answer to the following question:</a:t>
                </a:r>
              </a:p>
              <a:p>
                <a:r>
                  <a:rPr lang="en-US" dirty="0"/>
                  <a:t>Solve: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+3=9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515600" cy="4458725"/>
              </a:xfrm>
              <a:blipFill>
                <a:blip r:embed="rId2"/>
                <a:stretch>
                  <a:fillRect l="-1217" t="-2189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545448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12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7021"/>
            <a:ext cx="10515600" cy="1325563"/>
          </a:xfrm>
        </p:spPr>
        <p:txBody>
          <a:bodyPr/>
          <a:lstStyle/>
          <a:p>
            <a:r>
              <a:rPr lang="en-US" b="1" dirty="0"/>
              <a:t>Step 21: Task 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8 minutes to answer the following: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dirty="0"/>
                  <a:t>What is the parent function? </a:t>
                </a:r>
              </a:p>
              <a:p>
                <a:pPr marL="0" indent="0">
                  <a:buNone/>
                </a:pPr>
                <a:r>
                  <a:rPr lang="en-US" dirty="0"/>
                  <a:t>Transformations__________</a:t>
                </a:r>
              </a:p>
              <a:p>
                <a:pPr marL="0" indent="0">
                  <a:buNone/>
                </a:pPr>
                <a:r>
                  <a:rPr lang="en-US" dirty="0"/>
                  <a:t>Domain:_________</a:t>
                </a:r>
              </a:p>
              <a:p>
                <a:pPr marL="0" indent="0">
                  <a:buNone/>
                </a:pPr>
                <a:r>
                  <a:rPr lang="en-US" dirty="0"/>
                  <a:t>Range:____________</a:t>
                </a:r>
              </a:p>
              <a:p>
                <a:pPr marL="0" indent="0">
                  <a:buNone/>
                </a:pPr>
                <a:r>
                  <a:rPr lang="en-US" dirty="0"/>
                  <a:t>End behavior:__________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  <a:blipFill>
                <a:blip r:embed="rId2"/>
                <a:stretch>
                  <a:fillRect l="-1107" t="-1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4" b="5523"/>
          <a:stretch>
            <a:fillRect/>
          </a:stretch>
        </p:blipFill>
        <p:spPr bwMode="auto">
          <a:xfrm>
            <a:off x="5897880" y="1028542"/>
            <a:ext cx="6294120" cy="509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ve="http://schemas.openxmlformats.org/markup-compatibility/2006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40850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31"/>
            <a:ext cx="10515600" cy="1325563"/>
          </a:xfrm>
        </p:spPr>
        <p:txBody>
          <a:bodyPr/>
          <a:lstStyle/>
          <a:p>
            <a:r>
              <a:rPr lang="en-US" b="1" dirty="0"/>
              <a:t>Step 1: Choose Roles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597119"/>
              </p:ext>
            </p:extLst>
          </p:nvPr>
        </p:nvGraphicFramePr>
        <p:xfrm>
          <a:off x="838200" y="738019"/>
          <a:ext cx="10515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Duties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Mediator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Lead the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Call on participants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Ask leading questions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 to the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2000" dirty="0"/>
                        <a:t>Timer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track of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participants on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Bonus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Recorder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Record group’s responses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Submit group responses for grade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Ask clarifying questions to the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Everyone 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Take notes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Contribute to the 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</a:t>
                      </a:r>
                      <a:r>
                        <a:rPr lang="en-US" sz="1600" baseline="0" dirty="0"/>
                        <a:t> Grading (see next slide)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Board Recorder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Write down group responses on</a:t>
                      </a:r>
                      <a:r>
                        <a:rPr lang="en-US" sz="1600" baseline="0" dirty="0"/>
                        <a:t> white board for all to see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071" y="5983941"/>
            <a:ext cx="1140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roles are decided.</a:t>
            </a:r>
          </a:p>
        </p:txBody>
      </p:sp>
    </p:spTree>
    <p:extLst>
      <p:ext uri="{BB962C8B-B14F-4D97-AF65-F5344CB8AC3E}">
        <p14:creationId xmlns:p14="http://schemas.microsoft.com/office/powerpoint/2010/main" val="207863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5" y="1"/>
            <a:ext cx="11403106" cy="1275166"/>
          </a:xfrm>
        </p:spPr>
        <p:txBody>
          <a:bodyPr/>
          <a:lstStyle/>
          <a:p>
            <a:r>
              <a:rPr lang="en-US" b="1" dirty="0"/>
              <a:t>Step 2: Understand Grading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04006"/>
              </p:ext>
            </p:extLst>
          </p:nvPr>
        </p:nvGraphicFramePr>
        <p:xfrm>
          <a:off x="363070" y="1275167"/>
          <a:ext cx="1140310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What to do….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How you’re graded…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</a:t>
                      </a:r>
                      <a:r>
                        <a:rPr lang="en-US" sz="1600" baseline="0" dirty="0"/>
                        <a:t> responsible for contributing to the group’s objective(s). </a:t>
                      </a:r>
                      <a:r>
                        <a:rPr lang="en-US" sz="1600" dirty="0"/>
                        <a:t>Each time a participant contributes</a:t>
                      </a:r>
                      <a:r>
                        <a:rPr lang="en-US" sz="1600" baseline="0" dirty="0"/>
                        <a:t> to the group’s objective(s) in a *</a:t>
                      </a:r>
                      <a:r>
                        <a:rPr lang="en-US" sz="1600" b="1" baseline="0" dirty="0"/>
                        <a:t>meaningful way</a:t>
                      </a:r>
                      <a:r>
                        <a:rPr lang="en-US" sz="1600" baseline="0" dirty="0"/>
                        <a:t>, he or she will receive one point. Participants may receive up to 4 total talking points. </a:t>
                      </a:r>
                      <a:r>
                        <a:rPr lang="en-US" sz="1600" b="1" baseline="0" dirty="0"/>
                        <a:t>Do not expect every time you talk to earn you a point.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Note Taking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 responsible for taking notes</a:t>
                      </a:r>
                      <a:r>
                        <a:rPr lang="en-US" sz="1600" baseline="0" dirty="0"/>
                        <a:t> throughout the discussion. Notes will be handed in at the end of class. Participants receive two points for every half page of notes. Participants may receive up to 4 note points.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group is responsible for finishing and submitting the teacher generated task(s) in the allotted time. The task will be graded out of 3 points. Each participant will receive the same grade on the task.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9177" y="5957047"/>
            <a:ext cx="941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Remember, the Mediator and the Recorder get an automatic 10/10 for their grade while the Timer gets two bonus points added to his or her grade.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965" y="5378824"/>
            <a:ext cx="11376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everyone understand grading concepts.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1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  <a:t>Tomorrow’s Test</a:t>
            </a:r>
            <a:b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</a:br>
            <a:r>
              <a:rPr lang="en-US" sz="2200" dirty="0"/>
              <a:t>Mediator should read this slide aloud. Move onto the next slide when done.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Want another reason to take good notes? You will be tested on this exact material tomorrow. These are very similar to the topics and problems on the test</a:t>
            </a:r>
          </a:p>
        </p:txBody>
      </p:sp>
    </p:spTree>
    <p:extLst>
      <p:ext uri="{BB962C8B-B14F-4D97-AF65-F5344CB8AC3E}">
        <p14:creationId xmlns:p14="http://schemas.microsoft.com/office/powerpoint/2010/main" val="229107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3: 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5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class has 5 minutes to come up with a GRAPHIC ORGANIZER with what this unit was about (no explanations). You need to have the overarching topic as well as specifics within. Organize as you see fit.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3966882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5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23985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7021"/>
            <a:ext cx="10515600" cy="1325563"/>
          </a:xfrm>
        </p:spPr>
        <p:txBody>
          <a:bodyPr/>
          <a:lstStyle/>
          <a:p>
            <a:r>
              <a:rPr lang="en-US" b="1" dirty="0"/>
              <a:t>Step 5: Task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12232"/>
            <a:ext cx="11010900" cy="543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5 minutes to answer the following: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F3BF615-FE4B-44A9-ABDD-44969AC83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44603"/>
              </p:ext>
            </p:extLst>
          </p:nvPr>
        </p:nvGraphicFramePr>
        <p:xfrm>
          <a:off x="838200" y="1711036"/>
          <a:ext cx="114300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3" imgW="114102" imgH="177492" progId="Equation.DSMT4">
                  <p:embed/>
                </p:oleObj>
              </mc:Choice>
              <mc:Fallback>
                <p:oleObj r:id="rId3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11036"/>
                        <a:ext cx="114300" cy="18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ECAD10F4-867B-4B97-9D97-11EC8CEA1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2475" y="257995"/>
                <a:ext cx="11246625" cy="4556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lang="en-US" altLang="en-US" sz="3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Is the following exponential growth or decay? Name the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en-US" sz="3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Times New Roman" panose="02020603050405020304" pitchFamily="18" charset="0"/>
                  </a:rPr>
                  <a:t>Initial value, th</a:t>
                </a:r>
                <a:r>
                  <a:rPr lang="en-US" altLang="en-US" sz="3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e growth/decay factor and the percent increase or decrease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</m:t>
                      </m:r>
                      <m:sSup>
                        <m:sSupPr>
                          <m:ctrlPr>
                            <a:rPr kumimoji="0" lang="en-US" altLang="en-US" sz="3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altLang="en-US" sz="3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alt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alt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US" alt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US" altLang="en-US" sz="3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US" alt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altLang="en-US" sz="36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sSup>
                        <m:sSupPr>
                          <m:ctrlPr>
                            <a:rPr kumimoji="0" lang="en-US" altLang="en-US" sz="3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altLang="en-US" sz="3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en-US" sz="3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.63</m:t>
                              </m:r>
                            </m:e>
                          </m:d>
                        </m:e>
                        <m:sup>
                          <m:r>
                            <a:rPr kumimoji="0" lang="en-US" altLang="en-US" sz="36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US" alt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ECAD10F4-867B-4B97-9D97-11EC8CEA1C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475" y="257995"/>
                <a:ext cx="11246625" cy="4556184"/>
              </a:xfrm>
              <a:prstGeom prst="rect">
                <a:avLst/>
              </a:prstGeom>
              <a:blipFill>
                <a:blip r:embed="rId5"/>
                <a:stretch>
                  <a:fillRect l="-1680" t="-17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8">
            <a:extLst>
              <a:ext uri="{FF2B5EF4-FFF2-40B4-BE49-F238E27FC236}">
                <a16:creationId xmlns:a16="http://schemas.microsoft.com/office/drawing/2014/main" id="{A78873B4-97BB-4B50-94D1-F4A7590E7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951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2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6: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42969160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3395</TotalTime>
  <Words>1006</Words>
  <Application>Microsoft Office PowerPoint</Application>
  <PresentationFormat>Widescreen</PresentationFormat>
  <Paragraphs>152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Aharoni</vt:lpstr>
      <vt:lpstr>Algerian</vt:lpstr>
      <vt:lpstr>Andalus</vt:lpstr>
      <vt:lpstr>Arial</vt:lpstr>
      <vt:lpstr>Calibri</vt:lpstr>
      <vt:lpstr>Calibri Light</vt:lpstr>
      <vt:lpstr>Cambria Math</vt:lpstr>
      <vt:lpstr>Times New Roman</vt:lpstr>
      <vt:lpstr>3_Office Theme</vt:lpstr>
      <vt:lpstr>1_Office Theme</vt:lpstr>
      <vt:lpstr>Equation.DSMT4</vt:lpstr>
      <vt:lpstr>PowerPoint Presentation</vt:lpstr>
      <vt:lpstr>PowerPoint Presentation</vt:lpstr>
      <vt:lpstr>Step 1: Choose Roles</vt:lpstr>
      <vt:lpstr>Step 2: Understand Grading</vt:lpstr>
      <vt:lpstr>Tomorrow’s Test Mediator should read this slide aloud. Move onto the next slide when done.</vt:lpstr>
      <vt:lpstr>Step 3: Task 1</vt:lpstr>
      <vt:lpstr>Step 4: Record</vt:lpstr>
      <vt:lpstr>Step 5: Task 2</vt:lpstr>
      <vt:lpstr>Step 6: Record</vt:lpstr>
      <vt:lpstr>Step 7: Task 3</vt:lpstr>
      <vt:lpstr>Step 8: Record</vt:lpstr>
      <vt:lpstr>Step 9: Task 4</vt:lpstr>
      <vt:lpstr>Step 10: Record</vt:lpstr>
      <vt:lpstr>Step 11: Task 5</vt:lpstr>
      <vt:lpstr>Step 12: Record</vt:lpstr>
      <vt:lpstr>Step 13: Task 6</vt:lpstr>
      <vt:lpstr>Step 14: Record</vt:lpstr>
      <vt:lpstr>Step 15: Task 7</vt:lpstr>
      <vt:lpstr>Step 16: Record</vt:lpstr>
      <vt:lpstr>Step 17: Task 8</vt:lpstr>
      <vt:lpstr>Step 18: Task 9</vt:lpstr>
      <vt:lpstr>Step 19: Task 10</vt:lpstr>
      <vt:lpstr>Step 20: Task 11</vt:lpstr>
      <vt:lpstr>Step 21: Task 12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mmacleod</dc:creator>
  <cp:lastModifiedBy>Adam Bryant</cp:lastModifiedBy>
  <cp:revision>44</cp:revision>
  <dcterms:created xsi:type="dcterms:W3CDTF">2016-04-12T15:43:12Z</dcterms:created>
  <dcterms:modified xsi:type="dcterms:W3CDTF">2018-10-17T00:29:36Z</dcterms:modified>
</cp:coreProperties>
</file>