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7"/>
  </p:notesMasterIdLst>
  <p:sldIdLst>
    <p:sldId id="274" r:id="rId3"/>
    <p:sldId id="291" r:id="rId4"/>
    <p:sldId id="318" r:id="rId5"/>
    <p:sldId id="292" r:id="rId6"/>
    <p:sldId id="293" r:id="rId7"/>
    <p:sldId id="309" r:id="rId8"/>
    <p:sldId id="311" r:id="rId9"/>
    <p:sldId id="295" r:id="rId10"/>
    <p:sldId id="298" r:id="rId11"/>
    <p:sldId id="302" r:id="rId12"/>
    <p:sldId id="299" r:id="rId13"/>
    <p:sldId id="303" r:id="rId14"/>
    <p:sldId id="300" r:id="rId15"/>
    <p:sldId id="304" r:id="rId16"/>
    <p:sldId id="319" r:id="rId17"/>
    <p:sldId id="320" r:id="rId18"/>
    <p:sldId id="321" r:id="rId19"/>
    <p:sldId id="322" r:id="rId20"/>
    <p:sldId id="312" r:id="rId21"/>
    <p:sldId id="313" r:id="rId22"/>
    <p:sldId id="323" r:id="rId23"/>
    <p:sldId id="324" r:id="rId24"/>
    <p:sldId id="314" r:id="rId25"/>
    <p:sldId id="31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8419-1E77-4C76-83A8-ED5C1B8BAE30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5031-259F-4CEA-9BFD-DB9DFD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6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7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7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0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3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78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5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19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5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65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9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3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1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42969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7: Task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solve the following equations (and explain why you take each step):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−5=3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  <a:blipFill rotWithShape="0">
                <a:blip r:embed="rId2"/>
                <a:stretch>
                  <a:fillRect l="-1217" t="-2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6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8: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36395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9: Task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10 minutes to solve the following (and explain why you take each step):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6241=2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−1−18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  <a:blipFill rotWithShape="0">
                <a:blip r:embed="rId2"/>
                <a:stretch>
                  <a:fillRect l="-1217" t="-2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6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10: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83917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-229235"/>
            <a:ext cx="10515600" cy="1325563"/>
          </a:xfrm>
        </p:spPr>
        <p:txBody>
          <a:bodyPr/>
          <a:lstStyle/>
          <a:p>
            <a:r>
              <a:rPr lang="en-US" b="1" dirty="0"/>
              <a:t>Step 11: Task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5760" y="617220"/>
                <a:ext cx="10828020" cy="5705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answer the following: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Transformations?</a:t>
                </a:r>
              </a:p>
              <a:p>
                <a:pPr marL="0" indent="0">
                  <a:buNone/>
                </a:pPr>
                <a:r>
                  <a:rPr lang="en-US" dirty="0"/>
                  <a:t>Asymptotes:_________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r>
                  <a:rPr lang="en-US" dirty="0"/>
                  <a:t>Increasing interval:_________</a:t>
                </a:r>
              </a:p>
              <a:p>
                <a:pPr marL="0" indent="0">
                  <a:buNone/>
                </a:pPr>
                <a:r>
                  <a:rPr lang="en-US" dirty="0"/>
                  <a:t>Decreasing Interval:__________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617220"/>
                <a:ext cx="10828020" cy="5705949"/>
              </a:xfrm>
              <a:blipFill rotWithShape="0">
                <a:blip r:embed="rId2"/>
                <a:stretch>
                  <a:fillRect l="-1126" t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96281" y="632316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779770" y="1164350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ve="http://schemas.openxmlformats.org/markup-compatibility/2006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66333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12: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746924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13: Task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94360"/>
                <a:ext cx="10515600" cy="55249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answer the following: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Transformations?</a:t>
                </a:r>
              </a:p>
              <a:p>
                <a:pPr marL="0" indent="0">
                  <a:buNone/>
                </a:pPr>
                <a:r>
                  <a:rPr lang="en-US" dirty="0"/>
                  <a:t>Vertex:_________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r>
                  <a:rPr lang="en-US" dirty="0"/>
                  <a:t>Increasing interval:_________</a:t>
                </a:r>
              </a:p>
              <a:p>
                <a:pPr marL="0" indent="0">
                  <a:buNone/>
                </a:pPr>
                <a:r>
                  <a:rPr lang="en-US" dirty="0"/>
                  <a:t>Decreasing Interval:__________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94360"/>
                <a:ext cx="10515600" cy="5524977"/>
              </a:xfrm>
              <a:blipFill rotWithShape="0">
                <a:blip r:embed="rId2"/>
                <a:stretch>
                  <a:fillRect l="-1217" t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6256019" y="1028540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ve="http://schemas.openxmlformats.org/markup-compatibility/2006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1699325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937948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15: Task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6 minutes to come up with and discuss the answer to the following question:</a:t>
                </a:r>
              </a:p>
              <a:p>
                <a:r>
                  <a:rPr lang="en-US" dirty="0"/>
                  <a:t>Solve: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  <a:blipFill>
                <a:blip r:embed="rId2"/>
                <a:stretch>
                  <a:fillRect l="-1217" t="-2822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1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57" y="244338"/>
            <a:ext cx="8183880" cy="6299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356990" y="672019"/>
            <a:ext cx="20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Welcome to a Talking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0351" y="520065"/>
            <a:ext cx="229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Click to the next slide ASAP!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1485" y="581621"/>
            <a:ext cx="172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Let’s get started. </a:t>
            </a:r>
          </a:p>
        </p:txBody>
      </p:sp>
    </p:spTree>
    <p:extLst>
      <p:ext uri="{BB962C8B-B14F-4D97-AF65-F5344CB8AC3E}">
        <p14:creationId xmlns:p14="http://schemas.microsoft.com/office/powerpoint/2010/main" val="9436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947923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17: Task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come up with and discuss the answer to the following question:</a:t>
                </a:r>
              </a:p>
              <a:p>
                <a:r>
                  <a:rPr lang="en-US" dirty="0"/>
                  <a:t>Solve the system: </a:t>
                </a:r>
                <a:endParaRPr lang="en-US" baseline="-25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=+5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56059"/>
              </a:xfrm>
              <a:blipFill>
                <a:blip r:embed="rId2"/>
                <a:stretch>
                  <a:fillRect l="-1217" t="-2822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30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18: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575408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19: Task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10 minutes to come up with and discuss the answer to the following question: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a varies jointly with y and the square of x and inversely with z. If a = 6 when x = 3, y = 2, and z = 12, find z when x = 2, y = 5, and a = 8.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7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20: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96109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an FYI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fully expect the roles to fulfill their obligations this time. That means you need to read carefully what is expected of each role.</a:t>
            </a:r>
          </a:p>
          <a:p>
            <a:endParaRPr lang="en-US" dirty="0"/>
          </a:p>
          <a:p>
            <a:r>
              <a:rPr lang="en-US" dirty="0"/>
              <a:t>Read all of the instructions aloud!</a:t>
            </a:r>
          </a:p>
        </p:txBody>
      </p:sp>
    </p:spTree>
    <p:extLst>
      <p:ext uri="{BB962C8B-B14F-4D97-AF65-F5344CB8AC3E}">
        <p14:creationId xmlns:p14="http://schemas.microsoft.com/office/powerpoint/2010/main" val="332930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1"/>
            <a:ext cx="10515600" cy="1325563"/>
          </a:xfrm>
        </p:spPr>
        <p:txBody>
          <a:bodyPr/>
          <a:lstStyle/>
          <a:p>
            <a:r>
              <a:rPr lang="en-US" b="1" dirty="0"/>
              <a:t>Step 1: Choose 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97119"/>
              </p:ext>
            </p:extLst>
          </p:nvPr>
        </p:nvGraphicFramePr>
        <p:xfrm>
          <a:off x="838200" y="738019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Duties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Lead the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Call on participants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Ask leading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 to the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2000" dirty="0"/>
                        <a:t>Timer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track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participants 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Bonus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Record group’s responses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Submit group responses for 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Ask clarifying questions to the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Everyone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Take notes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Contribute to the 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</a:t>
                      </a:r>
                      <a:r>
                        <a:rPr lang="en-US" sz="1600" baseline="0" dirty="0"/>
                        <a:t> Grading (see next slide)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Board Recorder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Write down group responses on</a:t>
                      </a:r>
                      <a:r>
                        <a:rPr lang="en-US" sz="1600" baseline="0" dirty="0"/>
                        <a:t> white board for all to see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071" y="5983941"/>
            <a:ext cx="1140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roles are decided.</a:t>
            </a:r>
          </a:p>
        </p:txBody>
      </p:sp>
    </p:spTree>
    <p:extLst>
      <p:ext uri="{BB962C8B-B14F-4D97-AF65-F5344CB8AC3E}">
        <p14:creationId xmlns:p14="http://schemas.microsoft.com/office/powerpoint/2010/main" val="207863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1"/>
            <a:ext cx="11403106" cy="1275166"/>
          </a:xfrm>
        </p:spPr>
        <p:txBody>
          <a:bodyPr/>
          <a:lstStyle/>
          <a:p>
            <a:r>
              <a:rPr lang="en-US" b="1" dirty="0"/>
              <a:t>Step 2: Understand 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04006"/>
              </p:ext>
            </p:extLst>
          </p:nvPr>
        </p:nvGraphicFramePr>
        <p:xfrm>
          <a:off x="363070" y="1275167"/>
          <a:ext cx="1140310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What to do….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you’re graded…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</a:t>
                      </a:r>
                      <a:r>
                        <a:rPr lang="en-US" sz="1600" baseline="0" dirty="0"/>
                        <a:t> responsible for contributing to the group’s objective(s). </a:t>
                      </a:r>
                      <a:r>
                        <a:rPr lang="en-US" sz="1600" dirty="0"/>
                        <a:t>Each time a participant contributes</a:t>
                      </a:r>
                      <a:r>
                        <a:rPr lang="en-US" sz="1600" baseline="0" dirty="0"/>
                        <a:t> to the group’s objective(s) in a *</a:t>
                      </a:r>
                      <a:r>
                        <a:rPr lang="en-US" sz="1600" b="1" baseline="0" dirty="0"/>
                        <a:t>meaningful way</a:t>
                      </a:r>
                      <a:r>
                        <a:rPr lang="en-US" sz="1600" baseline="0" dirty="0"/>
                        <a:t>, he or she will receive one point. Participants may receive up to 4 total talking points. </a:t>
                      </a:r>
                      <a:r>
                        <a:rPr lang="en-US" sz="1600" b="1" baseline="0" dirty="0"/>
                        <a:t>Do not expect every time you talk to earn you a point.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Note 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 responsible for taking notes</a:t>
                      </a:r>
                      <a:r>
                        <a:rPr lang="en-US" sz="1600" baseline="0" dirty="0"/>
                        <a:t> throughout the discussion. Notes will be handed in at the end of class. Participants receive two points for every half page of notes. Participants may receive up to 4 note points.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group is responsible for finishing and submitting the teacher generated task(s) in the allotted time. The task will be graded out of 3 points. Each participant will receive the same grade on the task.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9177" y="5957047"/>
            <a:ext cx="941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Remember, the Mediator and the Recorder get an automatic 10/10 for their grade while the Timer gets two bonus points added to his or her grade.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965" y="5378824"/>
            <a:ext cx="11376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everyone understand grading concepts.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  <a:t>Tomorrow’s Test</a:t>
            </a:r>
            <a:b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</a:br>
            <a:r>
              <a:rPr lang="en-US" sz="2200" dirty="0"/>
              <a:t>Mediator should read this slide aloud. Move onto the next slide when done.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Want another reason to take good notes? You will be tested on this exact material tomorrow. These are very similar to the topics and problems on the test</a:t>
            </a:r>
          </a:p>
        </p:txBody>
      </p:sp>
    </p:spTree>
    <p:extLst>
      <p:ext uri="{BB962C8B-B14F-4D97-AF65-F5344CB8AC3E}">
        <p14:creationId xmlns:p14="http://schemas.microsoft.com/office/powerpoint/2010/main" val="229107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3: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class has 8 minutes to come up with a WELL ORGANIZED overview of the topics in this unit and the purpose of each. I fully expect these to be organized on the board in a logical manner. A response that gets the group of track will not be counted.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3966882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3985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Step 5: Task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0140"/>
                <a:ext cx="10515600" cy="44827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12 minutes to simplify the following: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−6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0140"/>
                <a:ext cx="10515600" cy="4482767"/>
              </a:xfrm>
              <a:blipFill rotWithShape="0">
                <a:blip r:embed="rId2"/>
                <a:stretch>
                  <a:fillRect l="-1217" t="-2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602907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2850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957</Words>
  <Application>Microsoft Office PowerPoint</Application>
  <PresentationFormat>Widescreen</PresentationFormat>
  <Paragraphs>135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Aharoni</vt:lpstr>
      <vt:lpstr>Algerian</vt:lpstr>
      <vt:lpstr>Andalus</vt:lpstr>
      <vt:lpstr>Arial</vt:lpstr>
      <vt:lpstr>Calibri</vt:lpstr>
      <vt:lpstr>Calibri Light</vt:lpstr>
      <vt:lpstr>Cambria Math</vt:lpstr>
      <vt:lpstr>3_Office Theme</vt:lpstr>
      <vt:lpstr>1_Office Theme</vt:lpstr>
      <vt:lpstr>PowerPoint Presentation</vt:lpstr>
      <vt:lpstr>PowerPoint Presentation</vt:lpstr>
      <vt:lpstr>Just an FYI</vt:lpstr>
      <vt:lpstr>Step 1: Choose Roles</vt:lpstr>
      <vt:lpstr>Step 2: Understand Grading</vt:lpstr>
      <vt:lpstr>Tomorrow’s Test Mediator should read this slide aloud. Move onto the next slide when done.</vt:lpstr>
      <vt:lpstr>Step 3: Task 1</vt:lpstr>
      <vt:lpstr>Step 4: Record</vt:lpstr>
      <vt:lpstr>Step 5: Task 2</vt:lpstr>
      <vt:lpstr>Step 6: Record</vt:lpstr>
      <vt:lpstr>Step 7: Task 3</vt:lpstr>
      <vt:lpstr>Step 8: Record</vt:lpstr>
      <vt:lpstr>Step 9: Task 4</vt:lpstr>
      <vt:lpstr>Step 10: Record</vt:lpstr>
      <vt:lpstr>Step 11: Task 5</vt:lpstr>
      <vt:lpstr>Step 12: Record</vt:lpstr>
      <vt:lpstr>Step 13: Task 6</vt:lpstr>
      <vt:lpstr>Step 14: Record</vt:lpstr>
      <vt:lpstr>Step 15: Task 7</vt:lpstr>
      <vt:lpstr>Step 16: Record</vt:lpstr>
      <vt:lpstr>Step 17: Task 8</vt:lpstr>
      <vt:lpstr>Step 18: Record</vt:lpstr>
      <vt:lpstr>Step 19: Task 9</vt:lpstr>
      <vt:lpstr>Step 20: Record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mmacleod</dc:creator>
  <cp:lastModifiedBy>Adam Bryant</cp:lastModifiedBy>
  <cp:revision>29</cp:revision>
  <dcterms:created xsi:type="dcterms:W3CDTF">2016-04-12T15:43:12Z</dcterms:created>
  <dcterms:modified xsi:type="dcterms:W3CDTF">2017-10-18T14:04:58Z</dcterms:modified>
</cp:coreProperties>
</file>