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0T16:08:41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19873 6162 40 0,'-39'15'20'0,"5"36"12"0,28-46 9 15,0 0-38-15,-5 0 0 16,5 0 2-16,0 5 0 16,1 0-6-16,5 0 0 15,5 0 4-15,7 0 1 16,22 10-2 0,6 1 0-16,5-1-1 15,12 5 1-15,5 0-1 16,6-5 1-16,-5 1-1 15,-1-1 1-15,6 0-1 16,6 15 1-16,6-4-1 16,11 9 0-16,11 5-1 15,0 1 0-15,-5-1 0 16,-1 6 1-16,-5-1-1 16,0 16 0-16,0-6 0 15,-6-4 0-15,-6-1 0 16,18 1 0-16,-18-6 0 15,-5-4 0-15,-6-6 0 16,-5-10 1-16,-6 1-1 0,-6 4 1 16,-12-15-3-16,1 10 1 15,-6-4-3-15,-5-6 1 16,-1 5-13 0,-5-15 1-16,-6-5-1 15,5-10 1-15</inkml:trace>
  <inkml:trace contextRef="#ctx0" brushRef="#br0" timeOffset="496.4467">22065 6520 53 0,'-28'10'26'0,"-1"31"-4"16,24-36 32-16,-7 5-52 16,1 0 1-16,-6 5 3 15,-6-5 0-15,0 10-6 0,-11 1 0 16,-5-1 5-1,-7 5 0-15,1-5 0 16,-6 5 1-16,-6 6-2 16,0-1 0-16,-11-5-1 0,6 11 1 15,-18-1-2-15,6 5 1 16,-22 1-2-16,-1-1 0 16,1 0-1-16,-1 1 1 15,6-1-1-15,6-5 1 16,6-4-1-16,16-1 0 15,-5 0 0-15,11-5 0 0,0-4-1 16,12 4 1 0,0-10-2-16,5-5 0 15,0 0-6-15,6-5 1 0,11 15-20 16,1-15 0-16,10 11 0 16,1-11 1-16</inkml:trace>
  <inkml:trace contextRef="#ctx0" brushRef="#br0" timeOffset="1998.7348">23371 6515 30 0,'6'-10'15'0,"-6"5"10"0,0 5 16 16,0 0-34-16,-6 0 0 15,0 0 3-15,-5 5 1 16,-6-5-14-16,0 0 1 0,-6 5 10 15,1 0 1-15,-7 5-3 16,1 0 0-16,-1 1-2 16,-5-1 1-16,6 0-1 15,-1 5 0-15,-10 0-2 16,10 0 1-16,-10 5-1 16,5 11 0-16,-1-11-1 15,7 0 0-15,0 10-1 16,5 11 1-16,-5-11-1 15,5 10 1-15,-6 16-1 16,12-11 0-16,0 6 0 16,6-6 0-16,5 0 0 15,6-4 0-15,0-1-1 0,6 1 1 16,0-1 0-16,11-10 0 16,0-5 0-1,0 1 0-15,6-1-1 0,-1-5 1 16,1 0 0-16,0-5 0 15,-1-4 0-15,1-6 0 16,0 10 0-16,5-5 0 16,-5-5 0-16,11-5 0 15,-11 5 0-15,5-10 0 16,0-5 0-16,1 5 0 16,5 5 0-16,-6-5 0 0,6-5 0 15,-5-1 1-15,-1 1-1 16,1-5 0-16,-7 0 0 15,7-5 0-15,-7-5 0 16,7 5 0-16,-7-1 0 16,7 1 1-16,-6 0-1 15,-1 0 0-15,-5-5 0 16,0 4 1-16,-5 1 0 16,-1 0 0-16,0 0 0 15,6 5 0-15,-5-6 0 16,5-4 1-16,-11 5-1 15,5-5 0-15,-5-5-1 16,5 4 1-16,-5-4-1 16,5 5 0-16,-11-5 0 15,6-1 1-15,-6 1-1 0,0 0 1 16,-6-1 0-16,0 16 0 16,-5-5 0-1,5 0 0-15,-11-5-1 16,12 4 1-16,-12-9-1 0,5 15 1 15,-16 0-1-15,5 0 0 16,-5-5 0-16,-1 4 1 16,1 1-2-16,-1 0 1 15,1 0-3-15,5 0 0 16,-5 5-8-16,5-5 1 16,1 5 0-16,-1-6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7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9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C7E9-9A23-42ED-8E68-C724D324AAF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3E70-71A5-463F-8CA6-4104CBD5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Warm up day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# of positive comments students make in a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3987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Find the following:</a:t>
            </a:r>
          </a:p>
          <a:p>
            <a:pPr marL="514350" indent="-514350">
              <a:buAutoNum type="arabicPeriod"/>
            </a:pPr>
            <a:r>
              <a:rPr lang="en-US" dirty="0"/>
              <a:t>Mean 		9.  Range	</a:t>
            </a:r>
          </a:p>
          <a:p>
            <a:pPr marL="514350" indent="-514350">
              <a:buAutoNum type="arabicPeriod"/>
            </a:pPr>
            <a:r>
              <a:rPr lang="en-US" dirty="0"/>
              <a:t>Median		10.  Outlier</a:t>
            </a:r>
          </a:p>
          <a:p>
            <a:pPr marL="514350" indent="-514350">
              <a:buAutoNum type="arabicPeriod"/>
            </a:pPr>
            <a:r>
              <a:rPr lang="en-US" dirty="0"/>
              <a:t>Min		11.  Mode</a:t>
            </a:r>
          </a:p>
          <a:p>
            <a:pPr marL="514350" indent="-514350">
              <a:buAutoNum type="arabicPeriod"/>
            </a:pPr>
            <a:r>
              <a:rPr lang="en-US" dirty="0"/>
              <a:t>Max		12. Q1</a:t>
            </a:r>
          </a:p>
          <a:p>
            <a:pPr marL="514350" indent="-514350">
              <a:buAutoNum type="arabicPeriod"/>
            </a:pPr>
            <a:r>
              <a:rPr lang="en-US" dirty="0"/>
              <a:t>Q3			13.  IQR</a:t>
            </a:r>
          </a:p>
          <a:p>
            <a:pPr marL="514350" indent="-514350">
              <a:buAutoNum type="arabicPeriod"/>
            </a:pPr>
            <a:r>
              <a:rPr lang="en-US" dirty="0"/>
              <a:t>Standard Deviation</a:t>
            </a:r>
          </a:p>
          <a:p>
            <a:pPr marL="514350" indent="-514350">
              <a:buAutoNum type="arabicPeriod"/>
            </a:pPr>
            <a:r>
              <a:rPr lang="en-US" dirty="0"/>
              <a:t>Which is the best measure of center?</a:t>
            </a:r>
          </a:p>
          <a:p>
            <a:pPr marL="514350" indent="-514350">
              <a:buAutoNum type="arabicPeriod"/>
            </a:pPr>
            <a:r>
              <a:rPr lang="en-US" dirty="0"/>
              <a:t>Which is the best measure of spread?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63564"/>
              </p:ext>
            </p:extLst>
          </p:nvPr>
        </p:nvGraphicFramePr>
        <p:xfrm>
          <a:off x="6165044" y="772025"/>
          <a:ext cx="5188756" cy="581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345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Travis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Blake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Adina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Evelina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Gracie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Mohammed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61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# of positive comments students make in a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3987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Find the following:</a:t>
            </a:r>
          </a:p>
          <a:p>
            <a:pPr marL="514350" indent="-514350">
              <a:buAutoNum type="arabicPeriod"/>
            </a:pPr>
            <a:r>
              <a:rPr lang="en-US" dirty="0"/>
              <a:t>Mean 		9.  Range	</a:t>
            </a:r>
          </a:p>
          <a:p>
            <a:pPr marL="514350" indent="-514350">
              <a:buAutoNum type="arabicPeriod"/>
            </a:pPr>
            <a:r>
              <a:rPr lang="en-US" dirty="0"/>
              <a:t>Median		10.  Outlier</a:t>
            </a:r>
          </a:p>
          <a:p>
            <a:pPr marL="514350" indent="-514350">
              <a:buAutoNum type="arabicPeriod"/>
            </a:pPr>
            <a:r>
              <a:rPr lang="en-US" dirty="0"/>
              <a:t>Min		11.  Mode</a:t>
            </a:r>
          </a:p>
          <a:p>
            <a:pPr marL="514350" indent="-514350">
              <a:buAutoNum type="arabicPeriod"/>
            </a:pPr>
            <a:r>
              <a:rPr lang="en-US" dirty="0"/>
              <a:t>Max		12. Q1</a:t>
            </a:r>
          </a:p>
          <a:p>
            <a:pPr marL="514350" indent="-514350">
              <a:buAutoNum type="arabicPeriod"/>
            </a:pPr>
            <a:r>
              <a:rPr lang="en-US" dirty="0"/>
              <a:t>Q3			13.  IQR</a:t>
            </a:r>
          </a:p>
          <a:p>
            <a:pPr marL="514350" indent="-514350">
              <a:buAutoNum type="arabicPeriod"/>
            </a:pPr>
            <a:r>
              <a:rPr lang="en-US" dirty="0"/>
              <a:t>Standard Deviation</a:t>
            </a:r>
          </a:p>
          <a:p>
            <a:pPr marL="514350" indent="-514350">
              <a:buAutoNum type="arabicPeriod"/>
            </a:pPr>
            <a:r>
              <a:rPr lang="en-US" dirty="0"/>
              <a:t>Which is the best measure of center?</a:t>
            </a:r>
          </a:p>
          <a:p>
            <a:pPr marL="514350" indent="-514350">
              <a:buAutoNum type="arabicPeriod"/>
            </a:pPr>
            <a:r>
              <a:rPr lang="en-US" dirty="0"/>
              <a:t>Which is the best measure of spread?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15938"/>
              </p:ext>
            </p:extLst>
          </p:nvPr>
        </p:nvGraphicFramePr>
        <p:xfrm>
          <a:off x="6165044" y="662781"/>
          <a:ext cx="5188756" cy="581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345">
                <a:tc>
                  <a:txBody>
                    <a:bodyPr/>
                    <a:lstStyle/>
                    <a:p>
                      <a:r>
                        <a:rPr lang="en-US" dirty="0"/>
                        <a:t>Student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Amanda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Tajiana’e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Jack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Aidan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Nejila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Grace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600">
                <a:tc>
                  <a:txBody>
                    <a:bodyPr/>
                    <a:lstStyle/>
                    <a:p>
                      <a:r>
                        <a:rPr lang="en-US" sz="2400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93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1848563" cy="1325563"/>
          </a:xfrm>
        </p:spPr>
        <p:txBody>
          <a:bodyPr/>
          <a:lstStyle/>
          <a:p>
            <a:r>
              <a:rPr lang="en-US" dirty="0"/>
              <a:t>Name the Shape Center and Spread for each graph.</a:t>
            </a:r>
          </a:p>
        </p:txBody>
      </p:sp>
      <p:pic>
        <p:nvPicPr>
          <p:cNvPr id="1026" name="Picture 2" descr="Image result for one variable graph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0592"/>
            <a:ext cx="3622138" cy="362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444" y="1363692"/>
            <a:ext cx="4292488" cy="2667395"/>
          </a:xfrm>
          <a:prstGeom prst="rect">
            <a:avLst/>
          </a:prstGeom>
        </p:spPr>
      </p:pic>
      <p:pic>
        <p:nvPicPr>
          <p:cNvPr id="3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81" y="1250591"/>
            <a:ext cx="4136622" cy="310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22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73" y="-170134"/>
            <a:ext cx="10515600" cy="1325563"/>
          </a:xfrm>
        </p:spPr>
        <p:txBody>
          <a:bodyPr/>
          <a:lstStyle/>
          <a:p>
            <a:r>
              <a:rPr lang="en-US" dirty="0"/>
              <a:t>HW Answers for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73" y="947854"/>
            <a:ext cx="11885342" cy="545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1) </a:t>
            </a:r>
            <a:r>
              <a:rPr lang="en-US" sz="2400" u="sng" dirty="0"/>
              <a:t>Before 110   </a:t>
            </a:r>
          </a:p>
          <a:p>
            <a:pPr marL="0" indent="0">
              <a:buNone/>
            </a:pPr>
            <a:r>
              <a:rPr lang="en-US" sz="2400" dirty="0"/>
              <a:t>Mean – 63.18		</a:t>
            </a:r>
            <a:r>
              <a:rPr lang="en-US" sz="2400" dirty="0" err="1"/>
              <a:t>Sx</a:t>
            </a:r>
            <a:r>
              <a:rPr lang="en-US" sz="2400" dirty="0"/>
              <a:t> – 7.167		Min=60		Q1=60		Med=65</a:t>
            </a:r>
          </a:p>
          <a:p>
            <a:pPr marL="0" indent="0">
              <a:buNone/>
            </a:pPr>
            <a:r>
              <a:rPr lang="en-US" sz="2400" dirty="0"/>
              <a:t>Q3=70		Max = 75	IQR=10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u="sng" dirty="0"/>
              <a:t>After 110</a:t>
            </a:r>
          </a:p>
          <a:p>
            <a:pPr marL="0" indent="0">
              <a:buNone/>
            </a:pPr>
            <a:r>
              <a:rPr lang="en-US" sz="2400" dirty="0"/>
              <a:t>Mean – 67.083	</a:t>
            </a:r>
            <a:r>
              <a:rPr lang="en-US" sz="2400" dirty="0" err="1"/>
              <a:t>Sx</a:t>
            </a:r>
            <a:r>
              <a:rPr lang="en-US" sz="2400" dirty="0"/>
              <a:t> – 15.1445		Min=60		Q1=60		Med=65</a:t>
            </a:r>
          </a:p>
          <a:p>
            <a:pPr marL="0" indent="0">
              <a:buNone/>
            </a:pPr>
            <a:r>
              <a:rPr lang="en-US" sz="2400" dirty="0"/>
              <a:t>Q3=70		Max = 10	IQR=10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Increase in mean and standard deviation but no change in median and IQR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2a) mean = 1530  Med=1380		</a:t>
            </a:r>
          </a:p>
          <a:p>
            <a:pPr marL="0" indent="0">
              <a:buNone/>
            </a:pPr>
            <a:r>
              <a:rPr lang="en-US" sz="2400" dirty="0"/>
              <a:t>2b) Outliers are $120 and $3500; mean is not as affected because there is a low and high outlier</a:t>
            </a:r>
          </a:p>
          <a:p>
            <a:pPr marL="0" indent="0">
              <a:buNone/>
            </a:pP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24797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73" y="108646"/>
            <a:ext cx="10515600" cy="1325563"/>
          </a:xfrm>
        </p:spPr>
        <p:txBody>
          <a:bodyPr/>
          <a:lstStyle/>
          <a:p>
            <a:r>
              <a:rPr lang="en-US" dirty="0"/>
              <a:t>HW Answers for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3" y="1155429"/>
            <a:ext cx="11630722" cy="545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1) X-intercepts: (-2, 0) and (-5, 0)</a:t>
            </a:r>
          </a:p>
          <a:p>
            <a:pPr marL="0" indent="0">
              <a:buNone/>
            </a:pPr>
            <a:r>
              <a:rPr lang="en-US" sz="2400" dirty="0"/>
              <a:t>    Y-Intercept: (0,10)</a:t>
            </a:r>
          </a:p>
          <a:p>
            <a:pPr marL="0" indent="0">
              <a:buNone/>
            </a:pPr>
            <a:r>
              <a:rPr lang="en-US" sz="2400" dirty="0"/>
              <a:t>    Minimum: -2.25 (looking at the y-value of vertex)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2a) Brett: 103.5 feet</a:t>
            </a:r>
          </a:p>
          <a:p>
            <a:pPr marL="0" indent="0">
              <a:buNone/>
            </a:pPr>
            <a:r>
              <a:rPr lang="en-US" sz="2400" dirty="0"/>
              <a:t>       Andre: 75 feet</a:t>
            </a:r>
          </a:p>
          <a:p>
            <a:pPr marL="0" indent="0">
              <a:buNone/>
            </a:pPr>
            <a:r>
              <a:rPr lang="en-US" sz="2400" dirty="0"/>
              <a:t>       Brett is correct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2b) Brett: about 5 seconds</a:t>
            </a:r>
          </a:p>
          <a:p>
            <a:pPr marL="0" indent="0">
              <a:buNone/>
            </a:pPr>
            <a:r>
              <a:rPr lang="en-US" sz="2400" dirty="0"/>
              <a:t>       Andre: about 4.25 seconds </a:t>
            </a:r>
          </a:p>
        </p:txBody>
      </p:sp>
    </p:spTree>
    <p:extLst>
      <p:ext uri="{BB962C8B-B14F-4D97-AF65-F5344CB8AC3E}">
        <p14:creationId xmlns:p14="http://schemas.microsoft.com/office/powerpoint/2010/main" val="214638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 you find ‘r’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176122"/>
              </p:ext>
            </p:extLst>
          </p:nvPr>
        </p:nvGraphicFramePr>
        <p:xfrm>
          <a:off x="838200" y="1825625"/>
          <a:ext cx="480274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04585" y="1825625"/>
            <a:ext cx="585988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Turn Diagnostic On:</a:t>
            </a:r>
          </a:p>
          <a:p>
            <a:pPr marL="342900" indent="-342900">
              <a:buAutoNum type="arabicPeriod"/>
            </a:pPr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Catalog</a:t>
            </a:r>
          </a:p>
          <a:p>
            <a:pPr marL="342900" indent="-342900">
              <a:buAutoNum type="arabicPeriod"/>
            </a:pPr>
            <a:r>
              <a:rPr lang="en-US" sz="2600" dirty="0"/>
              <a:t>Scroll down to “Diagnostic On”</a:t>
            </a:r>
          </a:p>
          <a:p>
            <a:pPr marL="342900" indent="-342900">
              <a:buAutoNum type="arabicPeriod"/>
            </a:pPr>
            <a:r>
              <a:rPr lang="en-US" sz="2600" dirty="0"/>
              <a:t>Press “Enter” twice</a:t>
            </a:r>
          </a:p>
          <a:p>
            <a:pPr marL="342900" indent="-342900">
              <a:buAutoNum type="arabicPeriod"/>
            </a:pPr>
            <a:endParaRPr lang="en-US" sz="2600" dirty="0"/>
          </a:p>
          <a:p>
            <a:r>
              <a:rPr lang="en-US" sz="2600" dirty="0"/>
              <a:t>How to find “r” (correlation coefficient):</a:t>
            </a:r>
          </a:p>
          <a:p>
            <a:r>
              <a:rPr lang="en-US" sz="2600" dirty="0"/>
              <a:t>After you have put x into L1 and y into L2</a:t>
            </a:r>
          </a:p>
          <a:p>
            <a:pPr marL="342900" indent="-342900">
              <a:buAutoNum type="arabicPeriod"/>
            </a:pPr>
            <a:r>
              <a:rPr lang="en-US" sz="2600" dirty="0"/>
              <a:t>Stat</a:t>
            </a:r>
          </a:p>
          <a:p>
            <a:pPr marL="342900" indent="-342900">
              <a:buAutoNum type="arabicPeriod"/>
            </a:pPr>
            <a:r>
              <a:rPr lang="en-US" sz="2600" dirty="0" err="1"/>
              <a:t>Calc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LinReg</a:t>
            </a:r>
            <a:r>
              <a:rPr lang="en-US" sz="2600" dirty="0"/>
              <a:t>(ax + b)</a:t>
            </a:r>
          </a:p>
          <a:p>
            <a:pPr marL="342900" indent="-342900">
              <a:buAutoNum type="arabicPeriod"/>
            </a:pPr>
            <a:r>
              <a:rPr lang="en-US" sz="2600" dirty="0"/>
              <a:t>Enter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A729E22-46D1-41AE-91EF-C5FEB64DD39D}"/>
                  </a:ext>
                </a:extLst>
              </p14:cNvPr>
              <p14:cNvContentPartPr/>
              <p14:nvPr/>
            </p14:nvContentPartPr>
            <p14:xfrm>
              <a:off x="7113600" y="2218320"/>
              <a:ext cx="1410840" cy="479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A729E22-46D1-41AE-91EF-C5FEB64DD3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4240" y="2208960"/>
                <a:ext cx="1429560" cy="4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460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237</Words>
  <Application>Microsoft Office PowerPoint</Application>
  <PresentationFormat>Widescreen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Warm up day 7</vt:lpstr>
      <vt:lpstr># of positive comments students make in a period</vt:lpstr>
      <vt:lpstr># of positive comments students make in a period</vt:lpstr>
      <vt:lpstr>Name the Shape Center and Spread for each graph.</vt:lpstr>
      <vt:lpstr>HW Answers for Set</vt:lpstr>
      <vt:lpstr>HW Answers for Go</vt:lpstr>
      <vt:lpstr>How do  you find ‘r’ value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day 7</dc:title>
  <dc:creator>astachowicz</dc:creator>
  <cp:lastModifiedBy>Adam Bryant</cp:lastModifiedBy>
  <cp:revision>12</cp:revision>
  <dcterms:created xsi:type="dcterms:W3CDTF">2018-05-09T17:36:48Z</dcterms:created>
  <dcterms:modified xsi:type="dcterms:W3CDTF">2018-05-10T17:51:15Z</dcterms:modified>
</cp:coreProperties>
</file>