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3"/>
  </p:notesMasterIdLst>
  <p:sldIdLst>
    <p:sldId id="274" r:id="rId3"/>
    <p:sldId id="291" r:id="rId4"/>
    <p:sldId id="292" r:id="rId5"/>
    <p:sldId id="293" r:id="rId6"/>
    <p:sldId id="309" r:id="rId7"/>
    <p:sldId id="311" r:id="rId8"/>
    <p:sldId id="295" r:id="rId9"/>
    <p:sldId id="298" r:id="rId10"/>
    <p:sldId id="302" r:id="rId11"/>
    <p:sldId id="299" r:id="rId12"/>
    <p:sldId id="303" r:id="rId13"/>
    <p:sldId id="300" r:id="rId14"/>
    <p:sldId id="304" r:id="rId15"/>
    <p:sldId id="319" r:id="rId16"/>
    <p:sldId id="308" r:id="rId17"/>
    <p:sldId id="320" r:id="rId18"/>
    <p:sldId id="313" r:id="rId19"/>
    <p:sldId id="314" r:id="rId20"/>
    <p:sldId id="315" r:id="rId21"/>
    <p:sldId id="32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18419-1E77-4C76-83A8-ED5C1B8BAE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55031-259F-4CEA-9BFD-DB9DFD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6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7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7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7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0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3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78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55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19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55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65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23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8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9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7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2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3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1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7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2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My%20Documents\TIIimagefile4407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My%20Documents\TIIimagefile4407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" y="-229235"/>
            <a:ext cx="10515600" cy="1325563"/>
          </a:xfrm>
        </p:spPr>
        <p:txBody>
          <a:bodyPr/>
          <a:lstStyle/>
          <a:p>
            <a:r>
              <a:rPr lang="en-US" b="1" dirty="0"/>
              <a:t>Step 7: Task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617220"/>
            <a:ext cx="10828020" cy="5705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7 minutes to answer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Graph the previous 3 equation graph number 3 on next slide: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6281" y="632316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DCF98A-06B9-4FAD-BB44-B806F8C03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ADA4EC-9CF0-4069-91C7-1DF8BCB75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1581" y="2952033"/>
            <a:ext cx="320302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[image]">
            <a:extLst>
              <a:ext uri="{FF2B5EF4-FFF2-40B4-BE49-F238E27FC236}">
                <a16:creationId xmlns:a16="http://schemas.microsoft.com/office/drawing/2014/main" id="{9BA8E088-01F8-4C13-A6AA-60E842EC68C8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23" y="2076448"/>
            <a:ext cx="4342650" cy="3867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[image]">
            <a:extLst>
              <a:ext uri="{FF2B5EF4-FFF2-40B4-BE49-F238E27FC236}">
                <a16:creationId xmlns:a16="http://schemas.microsoft.com/office/drawing/2014/main" id="{701D3C39-4F8E-441F-A7F3-4BD1FA9765BF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042" y="1967345"/>
            <a:ext cx="4768793" cy="4641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706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8: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Type here if necessary.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[image]">
            <a:extLst>
              <a:ext uri="{FF2B5EF4-FFF2-40B4-BE49-F238E27FC236}">
                <a16:creationId xmlns:a16="http://schemas.microsoft.com/office/drawing/2014/main" id="{81F8D5D3-EA02-46C9-ABB3-37BC4C064516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96" y="492573"/>
            <a:ext cx="5880796" cy="5880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3951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9: Task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24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8 minutes to answer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passenger train travels 392 mi in the same time it takes a freight train to travel 322 miles. If the passenger train travels 20 mi/h faster than the freight train, find the speed of each.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9E6D6D-012C-421C-B710-1B493C44C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A86007-B639-49C5-83ED-42C7CD9B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472" y="2438052"/>
            <a:ext cx="223791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F91547F-A418-4C88-85FE-7CF23041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6D25234-88E7-47E9-868B-0976E2067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28" y="3775363"/>
            <a:ext cx="281095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6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10: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839175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11: Task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54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8 minutes to answer the following:</a:t>
            </a:r>
          </a:p>
          <a:p>
            <a:pPr marL="0" indent="0">
              <a:buNone/>
            </a:pPr>
            <a:r>
              <a:rPr lang="en-US" dirty="0"/>
              <a:t>Solve: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Shelly can paint a fence in 8 hours. Karen can paint the same fence in 4 hours. How long will it take them if they work together?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4370" y="630030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41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12: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267346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13: Task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54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6 minutes to answer the following:</a:t>
            </a:r>
          </a:p>
          <a:p>
            <a:pPr marL="0" indent="0">
              <a:buNone/>
            </a:pPr>
            <a:r>
              <a:rPr lang="en-US" dirty="0"/>
              <a:t>Simplify the following: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370" y="630030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1F55E1B-2059-4284-94BE-AF20C29CD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370" y="1781492"/>
            <a:ext cx="20391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A22B856-BE14-414C-829D-084B3C743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C1F2DE-C429-4873-B4C1-F1BDEF897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31D767D-8265-41DD-97BC-9FEEEC270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371" y="3825513"/>
            <a:ext cx="167954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DD48D0-F97A-4F75-8B66-23FA78570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Simplify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618A5E4-2AC4-480C-9A7B-BA8BF16A32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163897"/>
              </p:ext>
            </p:extLst>
          </p:nvPr>
        </p:nvGraphicFramePr>
        <p:xfrm>
          <a:off x="1378526" y="1838441"/>
          <a:ext cx="2126673" cy="2714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3" imgW="596900" imgH="762000" progId="Equation.DSMT4">
                  <p:embed/>
                </p:oleObj>
              </mc:Choice>
              <mc:Fallback>
                <p:oleObj r:id="rId3" imgW="596900" imgH="762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526" y="1838441"/>
                        <a:ext cx="2126673" cy="2714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>
            <a:extLst>
              <a:ext uri="{FF2B5EF4-FFF2-40B4-BE49-F238E27FC236}">
                <a16:creationId xmlns:a16="http://schemas.microsoft.com/office/drawing/2014/main" id="{07108432-1CFC-4FCB-8CD2-EB27F3C01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947923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-218205"/>
            <a:ext cx="10515600" cy="1325563"/>
          </a:xfrm>
        </p:spPr>
        <p:txBody>
          <a:bodyPr/>
          <a:lstStyle/>
          <a:p>
            <a:r>
              <a:rPr lang="en-US" b="1" dirty="0"/>
              <a:t>Step 15: Task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445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6 minutes to come up with and discuss the answer to the following question:</a:t>
            </a:r>
          </a:p>
          <a:p>
            <a:pPr marL="0" indent="0">
              <a:buNone/>
            </a:pPr>
            <a:r>
              <a:rPr lang="en-US" dirty="0"/>
              <a:t>Simplify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252D975-3BA1-49F0-869A-FE457511B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68B8322-FFC8-49EF-B29E-4B88B9077D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577363"/>
              </p:ext>
            </p:extLst>
          </p:nvPr>
        </p:nvGraphicFramePr>
        <p:xfrm>
          <a:off x="3054928" y="1720767"/>
          <a:ext cx="4058470" cy="842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3" imgW="2019300" imgH="419100" progId="Equation.DSMT4">
                  <p:embed/>
                </p:oleObj>
              </mc:Choice>
              <mc:Fallback>
                <p:oleObj r:id="rId3" imgW="20193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928" y="1720767"/>
                        <a:ext cx="4058470" cy="8423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6D712D74-9333-419D-ADE2-BE7820634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454" y="2646037"/>
            <a:ext cx="30921669" cy="12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9B23753-205C-4BED-BA04-B03BAFAEE9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18354"/>
              </p:ext>
            </p:extLst>
          </p:nvPr>
        </p:nvGraphicFramePr>
        <p:xfrm>
          <a:off x="1766455" y="3103238"/>
          <a:ext cx="4421226" cy="108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r:id="rId5" imgW="1600200" imgH="393700" progId="Equation.DSMT4">
                  <p:embed/>
                </p:oleObj>
              </mc:Choice>
              <mc:Fallback>
                <p:oleObj r:id="rId5" imgW="16002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455" y="3103238"/>
                        <a:ext cx="4421226" cy="1087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37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16: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96109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157" y="244338"/>
            <a:ext cx="8183880" cy="6299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356990" y="672019"/>
            <a:ext cx="2064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Welcome to a Talking Day.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50351" y="520065"/>
            <a:ext cx="2292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Click to the next slide ASAP!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1485" y="581621"/>
            <a:ext cx="1721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Let’s get started. </a:t>
            </a:r>
          </a:p>
        </p:txBody>
      </p:sp>
    </p:spTree>
    <p:extLst>
      <p:ext uri="{BB962C8B-B14F-4D97-AF65-F5344CB8AC3E}">
        <p14:creationId xmlns:p14="http://schemas.microsoft.com/office/powerpoint/2010/main" val="94361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-218205"/>
            <a:ext cx="10515600" cy="1325563"/>
          </a:xfrm>
        </p:spPr>
        <p:txBody>
          <a:bodyPr/>
          <a:lstStyle/>
          <a:p>
            <a:r>
              <a:rPr lang="en-US" b="1" dirty="0"/>
              <a:t>Step 17: Task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445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8 minutes to come up with and discuss the answer to the following question:</a:t>
            </a:r>
          </a:p>
          <a:p>
            <a:r>
              <a:rPr lang="en-US" dirty="0"/>
              <a:t>Solve: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C51877-9B35-4587-95A8-8E31D1240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5E8B36-FA58-47CA-A993-9EDD4D4B5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FF3D295-AF0F-4954-8B44-7CBB77AF7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836744"/>
              </p:ext>
            </p:extLst>
          </p:nvPr>
        </p:nvGraphicFramePr>
        <p:xfrm>
          <a:off x="2389909" y="1939635"/>
          <a:ext cx="1808018" cy="941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3" imgW="901309" imgH="393529" progId="Equation.DSMT4">
                  <p:embed/>
                </p:oleObj>
              </mc:Choice>
              <mc:Fallback>
                <p:oleObj r:id="rId3" imgW="901309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909" y="1939635"/>
                        <a:ext cx="1808018" cy="9419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1D686D3C-09CC-4BD1-A6E7-51E8196A6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3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D73E30-5403-421A-9F3B-696D6F7E8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926" y="2805306"/>
            <a:ext cx="23745675" cy="119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5909B06-B64E-4238-9DE8-543B3377A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65697"/>
              </p:ext>
            </p:extLst>
          </p:nvPr>
        </p:nvGraphicFramePr>
        <p:xfrm>
          <a:off x="2292926" y="3262505"/>
          <a:ext cx="3180467" cy="1032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5" imgW="1205977" imgH="393529" progId="Equation.DSMT4">
                  <p:embed/>
                </p:oleObj>
              </mc:Choice>
              <mc:Fallback>
                <p:oleObj r:id="rId5" imgW="1205977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926" y="3262505"/>
                        <a:ext cx="3180467" cy="1032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6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31"/>
            <a:ext cx="10515600" cy="1325563"/>
          </a:xfrm>
        </p:spPr>
        <p:txBody>
          <a:bodyPr/>
          <a:lstStyle/>
          <a:p>
            <a:r>
              <a:rPr lang="en-US" b="1" dirty="0"/>
              <a:t>Step 1: Choose Roles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597119"/>
              </p:ext>
            </p:extLst>
          </p:nvPr>
        </p:nvGraphicFramePr>
        <p:xfrm>
          <a:off x="838200" y="738019"/>
          <a:ext cx="10515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Duties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Mediator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Lead the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Call on participants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Ask leading questions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 to the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2000" dirty="0"/>
                        <a:t>Timer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track of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participants on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Bonus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Recorder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Record group’s responses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Submit group responses for grade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Ask clarifying questions to the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Everyone 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Take notes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Contribute to the 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</a:t>
                      </a:r>
                      <a:r>
                        <a:rPr lang="en-US" sz="1600" baseline="0" dirty="0"/>
                        <a:t> Grading (see next slide)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Board Recorder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Write down group responses on</a:t>
                      </a:r>
                      <a:r>
                        <a:rPr lang="en-US" sz="1600" baseline="0" dirty="0"/>
                        <a:t> white board for all to see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071" y="5983941"/>
            <a:ext cx="1140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roles are decided.</a:t>
            </a:r>
          </a:p>
        </p:txBody>
      </p:sp>
    </p:spTree>
    <p:extLst>
      <p:ext uri="{BB962C8B-B14F-4D97-AF65-F5344CB8AC3E}">
        <p14:creationId xmlns:p14="http://schemas.microsoft.com/office/powerpoint/2010/main" val="207863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5" y="1"/>
            <a:ext cx="11403106" cy="1275166"/>
          </a:xfrm>
        </p:spPr>
        <p:txBody>
          <a:bodyPr/>
          <a:lstStyle/>
          <a:p>
            <a:r>
              <a:rPr lang="en-US" b="1" dirty="0"/>
              <a:t>Step 2: Understand Grading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04006"/>
              </p:ext>
            </p:extLst>
          </p:nvPr>
        </p:nvGraphicFramePr>
        <p:xfrm>
          <a:off x="363070" y="1275167"/>
          <a:ext cx="1140310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What to do….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How you’re graded…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</a:t>
                      </a:r>
                      <a:r>
                        <a:rPr lang="en-US" sz="1600" baseline="0" dirty="0"/>
                        <a:t> responsible for contributing to the group’s objective(s). </a:t>
                      </a:r>
                      <a:r>
                        <a:rPr lang="en-US" sz="1600" dirty="0"/>
                        <a:t>Each time a participant contributes</a:t>
                      </a:r>
                      <a:r>
                        <a:rPr lang="en-US" sz="1600" baseline="0" dirty="0"/>
                        <a:t> to the group’s objective(s) in a *</a:t>
                      </a:r>
                      <a:r>
                        <a:rPr lang="en-US" sz="1600" b="1" baseline="0" dirty="0"/>
                        <a:t>meaningful way</a:t>
                      </a:r>
                      <a:r>
                        <a:rPr lang="en-US" sz="1600" baseline="0" dirty="0"/>
                        <a:t>, he or she will receive one point. Participants may receive up to 4 total talking points. </a:t>
                      </a:r>
                      <a:r>
                        <a:rPr lang="en-US" sz="1600" b="1" baseline="0" dirty="0"/>
                        <a:t>Do not expect every time you talk to earn you a point.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Note Taking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 responsible for taking notes</a:t>
                      </a:r>
                      <a:r>
                        <a:rPr lang="en-US" sz="1600" baseline="0" dirty="0"/>
                        <a:t> throughout the discussion. Notes will be handed in at the end of class. Participants receive two points for every half page of notes. Participants may receive up to 4 note points.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group is responsible for finishing and submitting the teacher generated task(s) in the allotted time. The task will be graded out of 3 points. Each participant will receive the same grade on the task.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9177" y="5957047"/>
            <a:ext cx="941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Remember, the Mediator and the Recorder get an automatic 10/10 for their grade while the Timer gets two bonus points added to his or her grade.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965" y="5378824"/>
            <a:ext cx="11376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everyone understand grading concepts.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1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  <a:t>Tomorrow’s Test</a:t>
            </a:r>
            <a:b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</a:br>
            <a:r>
              <a:rPr lang="en-US" sz="2200" dirty="0"/>
              <a:t>Mediator should read this slide aloud. Move onto the next slide when done.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Want another reason to take good notes? You will be tested on this exact material tomorrow. These are very similar to the topics and problems on the test</a:t>
            </a:r>
          </a:p>
        </p:txBody>
      </p:sp>
    </p:spTree>
    <p:extLst>
      <p:ext uri="{BB962C8B-B14F-4D97-AF65-F5344CB8AC3E}">
        <p14:creationId xmlns:p14="http://schemas.microsoft.com/office/powerpoint/2010/main" val="229107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3: 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5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class has 5 minutes to come up with a GRAPHIC ORGANIZER with what this unit was about (no explanations). You need to have the overarching topic as well as specifics within. Organize as you see fit.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3966882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5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23985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7021"/>
            <a:ext cx="10515600" cy="1325563"/>
          </a:xfrm>
        </p:spPr>
        <p:txBody>
          <a:bodyPr/>
          <a:lstStyle/>
          <a:p>
            <a:r>
              <a:rPr lang="en-US" b="1" dirty="0"/>
              <a:t>Step 5: Task 2,3,4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12232"/>
            <a:ext cx="11010900" cy="543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13 minutes to answer the following: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Fill in the table below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F3BF615-FE4B-44A9-ABDD-44969AC83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44603"/>
              </p:ext>
            </p:extLst>
          </p:nvPr>
        </p:nvGraphicFramePr>
        <p:xfrm>
          <a:off x="838200" y="1711036"/>
          <a:ext cx="114300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3" imgW="114102" imgH="177492" progId="Equation.DSMT4">
                  <p:embed/>
                </p:oleObj>
              </mc:Choice>
              <mc:Fallback>
                <p:oleObj r:id="rId3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11036"/>
                        <a:ext cx="114300" cy="18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>
            <a:extLst>
              <a:ext uri="{FF2B5EF4-FFF2-40B4-BE49-F238E27FC236}">
                <a16:creationId xmlns:a16="http://schemas.microsoft.com/office/drawing/2014/main" id="{ECAD10F4-867B-4B97-9D97-11EC8CEA1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75" y="2297560"/>
            <a:ext cx="1124662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78873B4-97BB-4B50-94D1-F4A7590E7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951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856D47-B9D5-44A6-93F2-DAD6C01EF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626632"/>
              </p:ext>
            </p:extLst>
          </p:nvPr>
        </p:nvGraphicFramePr>
        <p:xfrm>
          <a:off x="540328" y="2211495"/>
          <a:ext cx="11010898" cy="3655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2239">
                  <a:extLst>
                    <a:ext uri="{9D8B030D-6E8A-4147-A177-3AD203B41FA5}">
                      <a16:colId xmlns:a16="http://schemas.microsoft.com/office/drawing/2014/main" val="1951929597"/>
                    </a:ext>
                  </a:extLst>
                </a:gridCol>
                <a:gridCol w="1276422">
                  <a:extLst>
                    <a:ext uri="{9D8B030D-6E8A-4147-A177-3AD203B41FA5}">
                      <a16:colId xmlns:a16="http://schemas.microsoft.com/office/drawing/2014/main" val="4050771339"/>
                    </a:ext>
                  </a:extLst>
                </a:gridCol>
                <a:gridCol w="1276422">
                  <a:extLst>
                    <a:ext uri="{9D8B030D-6E8A-4147-A177-3AD203B41FA5}">
                      <a16:colId xmlns:a16="http://schemas.microsoft.com/office/drawing/2014/main" val="280491781"/>
                    </a:ext>
                  </a:extLst>
                </a:gridCol>
                <a:gridCol w="1277163">
                  <a:extLst>
                    <a:ext uri="{9D8B030D-6E8A-4147-A177-3AD203B41FA5}">
                      <a16:colId xmlns:a16="http://schemas.microsoft.com/office/drawing/2014/main" val="891417471"/>
                    </a:ext>
                  </a:extLst>
                </a:gridCol>
                <a:gridCol w="1277163">
                  <a:extLst>
                    <a:ext uri="{9D8B030D-6E8A-4147-A177-3AD203B41FA5}">
                      <a16:colId xmlns:a16="http://schemas.microsoft.com/office/drawing/2014/main" val="2507826062"/>
                    </a:ext>
                  </a:extLst>
                </a:gridCol>
                <a:gridCol w="1277163">
                  <a:extLst>
                    <a:ext uri="{9D8B030D-6E8A-4147-A177-3AD203B41FA5}">
                      <a16:colId xmlns:a16="http://schemas.microsoft.com/office/drawing/2014/main" val="2363067757"/>
                    </a:ext>
                  </a:extLst>
                </a:gridCol>
                <a:gridCol w="1277163">
                  <a:extLst>
                    <a:ext uri="{9D8B030D-6E8A-4147-A177-3AD203B41FA5}">
                      <a16:colId xmlns:a16="http://schemas.microsoft.com/office/drawing/2014/main" val="3952822163"/>
                    </a:ext>
                  </a:extLst>
                </a:gridCol>
                <a:gridCol w="1277163">
                  <a:extLst>
                    <a:ext uri="{9D8B030D-6E8A-4147-A177-3AD203B41FA5}">
                      <a16:colId xmlns:a16="http://schemas.microsoft.com/office/drawing/2014/main" val="662264018"/>
                    </a:ext>
                  </a:extLst>
                </a:gridCol>
              </a:tblGrid>
              <a:tr h="913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Horizontal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Asymptote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Vertical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Asymptote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Roots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y-intercepts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Range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0040354"/>
                  </a:ext>
                </a:extLst>
              </a:tr>
              <a:tr h="91397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  <a:tabLst>
                          <a:tab pos="365760" algn="l"/>
                        </a:tabLs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317464"/>
                  </a:ext>
                </a:extLst>
              </a:tr>
              <a:tr h="91397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  <a:tabLst>
                          <a:tab pos="365760" algn="l"/>
                        </a:tabLs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84952"/>
                  </a:ext>
                </a:extLst>
              </a:tr>
              <a:tr h="91397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  <a:tabLst>
                          <a:tab pos="365760" algn="l"/>
                        </a:tabLs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022736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0601FED-4D51-43D1-A873-ED97904210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704884"/>
              </p:ext>
            </p:extLst>
          </p:nvPr>
        </p:nvGraphicFramePr>
        <p:xfrm>
          <a:off x="1295400" y="5283130"/>
          <a:ext cx="8318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5" imgW="825500" imgH="393700" progId="Equation.DSMT4">
                  <p:embed/>
                </p:oleObj>
              </mc:Choice>
              <mc:Fallback>
                <p:oleObj r:id="rId5" imgW="825500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283130"/>
                        <a:ext cx="8318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8B20F26-A923-462E-939A-ACB855A328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363982"/>
              </p:ext>
            </p:extLst>
          </p:nvPr>
        </p:nvGraphicFramePr>
        <p:xfrm>
          <a:off x="1295400" y="4376344"/>
          <a:ext cx="1181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7" imgW="1180588" imgH="393529" progId="Equation.DSMT4">
                  <p:embed/>
                </p:oleObj>
              </mc:Choice>
              <mc:Fallback>
                <p:oleObj r:id="rId7" imgW="1180588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76344"/>
                        <a:ext cx="1181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A410376-832E-4247-A8D8-EBDA386DF6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295276"/>
              </p:ext>
            </p:extLst>
          </p:nvPr>
        </p:nvGraphicFramePr>
        <p:xfrm>
          <a:off x="1196052" y="3390167"/>
          <a:ext cx="9969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9" imgW="1002865" imgH="393529" progId="Equation.DSMT4">
                  <p:embed/>
                </p:oleObj>
              </mc:Choice>
              <mc:Fallback>
                <p:oleObj r:id="rId9" imgW="1002865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052" y="3390167"/>
                        <a:ext cx="9969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02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6: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42969160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799</Words>
  <Application>Microsoft Office PowerPoint</Application>
  <PresentationFormat>Widescreen</PresentationFormat>
  <Paragraphs>121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Aharoni</vt:lpstr>
      <vt:lpstr>Algerian</vt:lpstr>
      <vt:lpstr>Andalus</vt:lpstr>
      <vt:lpstr>Arial</vt:lpstr>
      <vt:lpstr>Calibri</vt:lpstr>
      <vt:lpstr>Calibri Light</vt:lpstr>
      <vt:lpstr>Times New Roman</vt:lpstr>
      <vt:lpstr>3_Office Theme</vt:lpstr>
      <vt:lpstr>1_Office Theme</vt:lpstr>
      <vt:lpstr>Equation.DSMT4</vt:lpstr>
      <vt:lpstr>PowerPoint Presentation</vt:lpstr>
      <vt:lpstr>PowerPoint Presentation</vt:lpstr>
      <vt:lpstr>Step 1: Choose Roles</vt:lpstr>
      <vt:lpstr>Step 2: Understand Grading</vt:lpstr>
      <vt:lpstr>Tomorrow’s Test Mediator should read this slide aloud. Move onto the next slide when done.</vt:lpstr>
      <vt:lpstr>Step 3: Task 1</vt:lpstr>
      <vt:lpstr>Step 4: Record</vt:lpstr>
      <vt:lpstr>Step 5: Task 2,3,4</vt:lpstr>
      <vt:lpstr>Step 6: Record</vt:lpstr>
      <vt:lpstr>Step 7: Task 5</vt:lpstr>
      <vt:lpstr>Step 8: Record</vt:lpstr>
      <vt:lpstr>Step 9: Task 6</vt:lpstr>
      <vt:lpstr>Step 10: Record</vt:lpstr>
      <vt:lpstr>Step 11: Task 7</vt:lpstr>
      <vt:lpstr>Step 12: Record</vt:lpstr>
      <vt:lpstr>Step 13: Task 8</vt:lpstr>
      <vt:lpstr>Step 14: Record</vt:lpstr>
      <vt:lpstr>Step 15: Task 9</vt:lpstr>
      <vt:lpstr>Step 16: Record</vt:lpstr>
      <vt:lpstr>Step 17: Task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Bryant</dc:creator>
  <cp:lastModifiedBy>Adam Bryant</cp:lastModifiedBy>
  <cp:revision>2</cp:revision>
  <dcterms:created xsi:type="dcterms:W3CDTF">2018-11-02T00:02:50Z</dcterms:created>
  <dcterms:modified xsi:type="dcterms:W3CDTF">2018-11-02T00:16:17Z</dcterms:modified>
</cp:coreProperties>
</file>